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59" r:id="rId4"/>
    <p:sldId id="270" r:id="rId5"/>
    <p:sldId id="286" r:id="rId6"/>
    <p:sldId id="317" r:id="rId7"/>
    <p:sldId id="318" r:id="rId8"/>
    <p:sldId id="319" r:id="rId9"/>
    <p:sldId id="320" r:id="rId10"/>
    <p:sldId id="294" r:id="rId11"/>
    <p:sldId id="293" r:id="rId12"/>
    <p:sldId id="295" r:id="rId13"/>
    <p:sldId id="297" r:id="rId14"/>
    <p:sldId id="299" r:id="rId15"/>
    <p:sldId id="301" r:id="rId16"/>
    <p:sldId id="302" r:id="rId17"/>
    <p:sldId id="316" r:id="rId18"/>
    <p:sldId id="303" r:id="rId19"/>
    <p:sldId id="306" r:id="rId20"/>
    <p:sldId id="307" r:id="rId21"/>
    <p:sldId id="314" r:id="rId22"/>
    <p:sldId id="32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P" initials="U" lastIdx="9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4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4AA480-43C0-41C7-81CE-FAAFE8AA4C81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PT"/>
        </a:p>
      </dgm:t>
    </dgm:pt>
    <dgm:pt modelId="{904CAC7F-232A-49CD-B18A-7946E386D890}">
      <dgm:prSet phldrT="[Texto]"/>
      <dgm:spPr/>
      <dgm:t>
        <a:bodyPr/>
        <a:lstStyle/>
        <a:p>
          <a:r>
            <a:rPr lang="pt-PT" dirty="0"/>
            <a:t>Segmentação de imagem</a:t>
          </a:r>
        </a:p>
      </dgm:t>
    </dgm:pt>
    <dgm:pt modelId="{71BCB516-DF5A-4BEA-832D-75B0E9620AF5}" type="parTrans" cxnId="{BA595139-9A0B-4ABD-B9BC-91197B14857B}">
      <dgm:prSet/>
      <dgm:spPr/>
      <dgm:t>
        <a:bodyPr/>
        <a:lstStyle/>
        <a:p>
          <a:endParaRPr lang="pt-PT"/>
        </a:p>
      </dgm:t>
    </dgm:pt>
    <dgm:pt modelId="{A5BEAE24-CC60-4939-BC62-5BE9EB20568B}" type="sibTrans" cxnId="{BA595139-9A0B-4ABD-B9BC-91197B14857B}">
      <dgm:prSet/>
      <dgm:spPr/>
      <dgm:t>
        <a:bodyPr/>
        <a:lstStyle/>
        <a:p>
          <a:endParaRPr lang="pt-PT"/>
        </a:p>
      </dgm:t>
    </dgm:pt>
    <dgm:pt modelId="{4140E5FB-C443-464C-97C0-C8139CDB30D6}">
      <dgm:prSet phldrT="[Texto]"/>
      <dgm:spPr/>
      <dgm:t>
        <a:bodyPr/>
        <a:lstStyle/>
        <a:p>
          <a:r>
            <a:rPr lang="pt-PT" dirty="0"/>
            <a:t>Método: Crescimento de Regiões</a:t>
          </a:r>
        </a:p>
      </dgm:t>
    </dgm:pt>
    <dgm:pt modelId="{23A87055-4B87-4B5A-A246-7322FB5444D1}" type="parTrans" cxnId="{6D53B20E-FFF0-43BB-9502-E090E72E2451}">
      <dgm:prSet/>
      <dgm:spPr/>
      <dgm:t>
        <a:bodyPr/>
        <a:lstStyle/>
        <a:p>
          <a:endParaRPr lang="pt-PT"/>
        </a:p>
      </dgm:t>
    </dgm:pt>
    <dgm:pt modelId="{5C541974-020A-4744-9E22-754AF7171ED7}" type="sibTrans" cxnId="{6D53B20E-FFF0-43BB-9502-E090E72E2451}">
      <dgm:prSet/>
      <dgm:spPr/>
      <dgm:t>
        <a:bodyPr/>
        <a:lstStyle/>
        <a:p>
          <a:endParaRPr lang="pt-PT"/>
        </a:p>
      </dgm:t>
    </dgm:pt>
    <dgm:pt modelId="{4ADF861D-5699-426B-AB2F-58E2E4C9DF9C}">
      <dgm:prSet phldrT="[Texto]"/>
      <dgm:spPr/>
      <dgm:t>
        <a:bodyPr/>
        <a:lstStyle/>
        <a:p>
          <a:r>
            <a:rPr lang="pt-PT" dirty="0"/>
            <a:t>Classificação não-supervisionada</a:t>
          </a:r>
        </a:p>
      </dgm:t>
    </dgm:pt>
    <dgm:pt modelId="{467D9A9C-7D63-4C00-9225-A4CFC5C9EA38}" type="parTrans" cxnId="{BE0AF039-4F8B-4222-885D-689249C509B4}">
      <dgm:prSet/>
      <dgm:spPr/>
      <dgm:t>
        <a:bodyPr/>
        <a:lstStyle/>
        <a:p>
          <a:endParaRPr lang="pt-PT"/>
        </a:p>
      </dgm:t>
    </dgm:pt>
    <dgm:pt modelId="{90FAA075-B5DA-442F-A182-3B23EDC1C51B}" type="sibTrans" cxnId="{BE0AF039-4F8B-4222-885D-689249C509B4}">
      <dgm:prSet/>
      <dgm:spPr/>
      <dgm:t>
        <a:bodyPr/>
        <a:lstStyle/>
        <a:p>
          <a:endParaRPr lang="pt-PT"/>
        </a:p>
      </dgm:t>
    </dgm:pt>
    <dgm:pt modelId="{76E6D52E-0D45-43F2-A47D-4166F772AC59}">
      <dgm:prSet phldrT="[Texto]"/>
      <dgm:spPr/>
      <dgm:t>
        <a:bodyPr/>
        <a:lstStyle/>
        <a:p>
          <a:r>
            <a:rPr lang="pt-PT" dirty="0"/>
            <a:t>Método: k-médias</a:t>
          </a:r>
        </a:p>
      </dgm:t>
    </dgm:pt>
    <dgm:pt modelId="{A43A312A-6EE7-42CE-81A8-F53233CBC622}" type="parTrans" cxnId="{45C93911-2E0B-46FD-97A9-BF0212C648E8}">
      <dgm:prSet/>
      <dgm:spPr/>
      <dgm:t>
        <a:bodyPr/>
        <a:lstStyle/>
        <a:p>
          <a:endParaRPr lang="pt-PT"/>
        </a:p>
      </dgm:t>
    </dgm:pt>
    <dgm:pt modelId="{4E836DEA-3189-4021-AE61-C358D2A1F408}" type="sibTrans" cxnId="{45C93911-2E0B-46FD-97A9-BF0212C648E8}">
      <dgm:prSet/>
      <dgm:spPr/>
      <dgm:t>
        <a:bodyPr/>
        <a:lstStyle/>
        <a:p>
          <a:endParaRPr lang="pt-PT"/>
        </a:p>
      </dgm:t>
    </dgm:pt>
    <dgm:pt modelId="{48A551BC-2009-4085-8941-9FE1B1809370}">
      <dgm:prSet phldrT="[Texto]"/>
      <dgm:spPr/>
      <dgm:t>
        <a:bodyPr/>
        <a:lstStyle/>
        <a:p>
          <a:r>
            <a:rPr lang="pt-PT" dirty="0"/>
            <a:t>Input: NDVI</a:t>
          </a:r>
        </a:p>
      </dgm:t>
    </dgm:pt>
    <dgm:pt modelId="{B8D76D9B-4F32-4781-9CC1-9F0F67185B5D}" type="parTrans" cxnId="{0EBA748C-BA5C-49F8-976E-BE0AB7AB1FBC}">
      <dgm:prSet/>
      <dgm:spPr/>
      <dgm:t>
        <a:bodyPr/>
        <a:lstStyle/>
        <a:p>
          <a:endParaRPr lang="pt-PT"/>
        </a:p>
      </dgm:t>
    </dgm:pt>
    <dgm:pt modelId="{D6386E6C-5756-4C1C-96B6-EE90469970CF}" type="sibTrans" cxnId="{0EBA748C-BA5C-49F8-976E-BE0AB7AB1FBC}">
      <dgm:prSet/>
      <dgm:spPr/>
      <dgm:t>
        <a:bodyPr/>
        <a:lstStyle/>
        <a:p>
          <a:endParaRPr lang="pt-PT"/>
        </a:p>
      </dgm:t>
    </dgm:pt>
    <dgm:pt modelId="{8E8B2E07-DB4C-40AA-A986-2D9FFA5385F7}">
      <dgm:prSet phldrT="[Texto]"/>
      <dgm:spPr/>
      <dgm:t>
        <a:bodyPr/>
        <a:lstStyle/>
        <a:p>
          <a:r>
            <a:rPr lang="pt-PT" dirty="0"/>
            <a:t>Conversão da imagem classificada em imagem binária</a:t>
          </a:r>
        </a:p>
      </dgm:t>
    </dgm:pt>
    <dgm:pt modelId="{67445784-2C96-43F5-B14E-14AFC9A9956D}" type="parTrans" cxnId="{549FCF4C-946C-4445-B241-07E9238EB6E9}">
      <dgm:prSet/>
      <dgm:spPr/>
      <dgm:t>
        <a:bodyPr/>
        <a:lstStyle/>
        <a:p>
          <a:endParaRPr lang="pt-PT"/>
        </a:p>
      </dgm:t>
    </dgm:pt>
    <dgm:pt modelId="{FE17BE15-0871-4347-9D20-7A563EBD5AE5}" type="sibTrans" cxnId="{549FCF4C-946C-4445-B241-07E9238EB6E9}">
      <dgm:prSet/>
      <dgm:spPr/>
      <dgm:t>
        <a:bodyPr/>
        <a:lstStyle/>
        <a:p>
          <a:endParaRPr lang="pt-PT"/>
        </a:p>
      </dgm:t>
    </dgm:pt>
    <dgm:pt modelId="{10B0E254-DB54-4DF6-A57C-C9ED81543BB2}">
      <dgm:prSet phldrT="[Texto]"/>
      <dgm:spPr/>
      <dgm:t>
        <a:bodyPr/>
        <a:lstStyle/>
        <a:p>
          <a:r>
            <a:rPr lang="pt-PT" dirty="0"/>
            <a:t>Método: </a:t>
          </a:r>
          <a:r>
            <a:rPr lang="pt-PT" i="1" dirty="0" err="1"/>
            <a:t>Raster</a:t>
          </a:r>
          <a:r>
            <a:rPr lang="pt-PT" i="1" dirty="0"/>
            <a:t> </a:t>
          </a:r>
          <a:r>
            <a:rPr lang="pt-PT" i="1" dirty="0" err="1"/>
            <a:t>calculator</a:t>
          </a:r>
          <a:endParaRPr lang="pt-PT" i="1" dirty="0"/>
        </a:p>
      </dgm:t>
    </dgm:pt>
    <dgm:pt modelId="{EC10754E-7081-427A-A38B-BDD4469361A0}" type="parTrans" cxnId="{D61D7E0D-E143-4599-94A6-A04BDB55E7DD}">
      <dgm:prSet/>
      <dgm:spPr/>
      <dgm:t>
        <a:bodyPr/>
        <a:lstStyle/>
        <a:p>
          <a:endParaRPr lang="pt-PT"/>
        </a:p>
      </dgm:t>
    </dgm:pt>
    <dgm:pt modelId="{A804E935-C128-403C-A234-095E6EB98B9A}" type="sibTrans" cxnId="{D61D7E0D-E143-4599-94A6-A04BDB55E7DD}">
      <dgm:prSet/>
      <dgm:spPr/>
      <dgm:t>
        <a:bodyPr/>
        <a:lstStyle/>
        <a:p>
          <a:endParaRPr lang="pt-PT"/>
        </a:p>
      </dgm:t>
    </dgm:pt>
    <dgm:pt modelId="{FB49DB0F-2EE0-4A1C-BD12-1058EAFBF039}">
      <dgm:prSet/>
      <dgm:spPr/>
      <dgm:t>
        <a:bodyPr/>
        <a:lstStyle/>
        <a:p>
          <a:r>
            <a:rPr lang="pt-PT" dirty="0"/>
            <a:t>Método: Vectorização</a:t>
          </a:r>
        </a:p>
      </dgm:t>
    </dgm:pt>
    <dgm:pt modelId="{F2580D7E-2EBD-4E3B-ACEE-C285A189872A}" type="parTrans" cxnId="{B137806B-400A-48A2-87CD-F8C655C5917B}">
      <dgm:prSet/>
      <dgm:spPr/>
      <dgm:t>
        <a:bodyPr/>
        <a:lstStyle/>
        <a:p>
          <a:endParaRPr lang="pt-PT"/>
        </a:p>
      </dgm:t>
    </dgm:pt>
    <dgm:pt modelId="{A773DE22-3E5F-4093-BFB2-82FFBFFC5D11}" type="sibTrans" cxnId="{B137806B-400A-48A2-87CD-F8C655C5917B}">
      <dgm:prSet/>
      <dgm:spPr/>
      <dgm:t>
        <a:bodyPr/>
        <a:lstStyle/>
        <a:p>
          <a:endParaRPr lang="pt-PT"/>
        </a:p>
      </dgm:t>
    </dgm:pt>
    <dgm:pt modelId="{24AABB60-B69E-4884-99F6-E43FA33C0015}">
      <dgm:prSet phldrT="[Texto]"/>
      <dgm:spPr/>
      <dgm:t>
        <a:bodyPr/>
        <a:lstStyle/>
        <a:p>
          <a:r>
            <a:rPr lang="pt-PT" dirty="0"/>
            <a:t>Conversão da imagem binária em </a:t>
          </a:r>
          <a:r>
            <a:rPr lang="pt-PT" i="1" dirty="0" err="1"/>
            <a:t>shapefile</a:t>
          </a:r>
          <a:endParaRPr lang="pt-PT" i="1" dirty="0"/>
        </a:p>
      </dgm:t>
    </dgm:pt>
    <dgm:pt modelId="{8E135AAD-DD7E-4EAB-901C-DAF292CC531C}" type="sibTrans" cxnId="{87903FF0-C3DC-4A5B-8173-852CE7959E19}">
      <dgm:prSet/>
      <dgm:spPr/>
      <dgm:t>
        <a:bodyPr/>
        <a:lstStyle/>
        <a:p>
          <a:endParaRPr lang="pt-PT"/>
        </a:p>
      </dgm:t>
    </dgm:pt>
    <dgm:pt modelId="{2A8F0833-025E-450A-BDA5-D1F88A86F056}" type="parTrans" cxnId="{87903FF0-C3DC-4A5B-8173-852CE7959E19}">
      <dgm:prSet/>
      <dgm:spPr/>
      <dgm:t>
        <a:bodyPr/>
        <a:lstStyle/>
        <a:p>
          <a:endParaRPr lang="pt-PT"/>
        </a:p>
      </dgm:t>
    </dgm:pt>
    <dgm:pt modelId="{A99484AB-F5C1-49D9-8510-3FA13C545AC6}">
      <dgm:prSet/>
      <dgm:spPr/>
      <dgm:t>
        <a:bodyPr/>
        <a:lstStyle/>
        <a:p>
          <a:r>
            <a:rPr lang="pt-PT" dirty="0"/>
            <a:t>Input: </a:t>
          </a:r>
          <a:r>
            <a:rPr lang="pt-PT" dirty="0" err="1"/>
            <a:t>Ortomosaico</a:t>
          </a:r>
          <a:endParaRPr lang="pt-PT" dirty="0"/>
        </a:p>
      </dgm:t>
    </dgm:pt>
    <dgm:pt modelId="{12D237A2-2AB9-49A6-83C8-90CDB450C180}" type="parTrans" cxnId="{F2F412D9-B584-4E8E-B73F-FD8B5B8B0D60}">
      <dgm:prSet/>
      <dgm:spPr/>
      <dgm:t>
        <a:bodyPr/>
        <a:lstStyle/>
        <a:p>
          <a:endParaRPr lang="pt-PT"/>
        </a:p>
      </dgm:t>
    </dgm:pt>
    <dgm:pt modelId="{0C197C9E-2184-455D-B784-4C13E3B2F45E}" type="sibTrans" cxnId="{F2F412D9-B584-4E8E-B73F-FD8B5B8B0D60}">
      <dgm:prSet/>
      <dgm:spPr/>
      <dgm:t>
        <a:bodyPr/>
        <a:lstStyle/>
        <a:p>
          <a:endParaRPr lang="pt-PT"/>
        </a:p>
      </dgm:t>
    </dgm:pt>
    <dgm:pt modelId="{C650E375-7CA8-40E5-A3DF-AFA1EA4D2D31}">
      <dgm:prSet/>
      <dgm:spPr/>
      <dgm:t>
        <a:bodyPr/>
        <a:lstStyle/>
        <a:p>
          <a:r>
            <a:rPr lang="pt-PT" dirty="0"/>
            <a:t>Input: Imagem classificada</a:t>
          </a:r>
        </a:p>
      </dgm:t>
    </dgm:pt>
    <dgm:pt modelId="{B37ACE19-822C-4EC9-814E-AC7280851C3F}" type="parTrans" cxnId="{9982B3C1-E195-46DD-A218-40FAE51A8A2D}">
      <dgm:prSet/>
      <dgm:spPr/>
      <dgm:t>
        <a:bodyPr/>
        <a:lstStyle/>
        <a:p>
          <a:endParaRPr lang="pt-PT"/>
        </a:p>
      </dgm:t>
    </dgm:pt>
    <dgm:pt modelId="{E595949B-F64F-4DF2-AB1F-328CFAD35E63}" type="sibTrans" cxnId="{9982B3C1-E195-46DD-A218-40FAE51A8A2D}">
      <dgm:prSet/>
      <dgm:spPr/>
      <dgm:t>
        <a:bodyPr/>
        <a:lstStyle/>
        <a:p>
          <a:endParaRPr lang="pt-PT"/>
        </a:p>
      </dgm:t>
    </dgm:pt>
    <dgm:pt modelId="{BFD04A69-C653-49AB-A149-856D55AB5D68}">
      <dgm:prSet/>
      <dgm:spPr/>
      <dgm:t>
        <a:bodyPr/>
        <a:lstStyle/>
        <a:p>
          <a:r>
            <a:rPr lang="pt-PT" dirty="0"/>
            <a:t>Input: Imagem Binária</a:t>
          </a:r>
        </a:p>
      </dgm:t>
    </dgm:pt>
    <dgm:pt modelId="{8A551B3F-3007-4F50-9268-E16B68E6DDD2}" type="sibTrans" cxnId="{F1172F08-87FF-4141-8FCE-15C70007E803}">
      <dgm:prSet/>
      <dgm:spPr/>
      <dgm:t>
        <a:bodyPr/>
        <a:lstStyle/>
        <a:p>
          <a:endParaRPr lang="pt-PT"/>
        </a:p>
      </dgm:t>
    </dgm:pt>
    <dgm:pt modelId="{5C1888AA-9771-49D8-BF59-513A5AD9012A}" type="parTrans" cxnId="{F1172F08-87FF-4141-8FCE-15C70007E803}">
      <dgm:prSet/>
      <dgm:spPr/>
      <dgm:t>
        <a:bodyPr/>
        <a:lstStyle/>
        <a:p>
          <a:endParaRPr lang="pt-PT"/>
        </a:p>
      </dgm:t>
    </dgm:pt>
    <dgm:pt modelId="{697CB7A3-6591-4A9F-AAED-9DC8D160E669}" type="pres">
      <dgm:prSet presAssocID="{B44AA480-43C0-41C7-81CE-FAAFE8AA4C81}" presName="Name0" presStyleCnt="0">
        <dgm:presLayoutVars>
          <dgm:dir/>
          <dgm:animLvl val="lvl"/>
          <dgm:resizeHandles val="exact"/>
        </dgm:presLayoutVars>
      </dgm:prSet>
      <dgm:spPr/>
    </dgm:pt>
    <dgm:pt modelId="{BF27D1BC-C739-4777-A0D3-532248D45D34}" type="pres">
      <dgm:prSet presAssocID="{24AABB60-B69E-4884-99F6-E43FA33C0015}" presName="boxAndChildren" presStyleCnt="0"/>
      <dgm:spPr/>
    </dgm:pt>
    <dgm:pt modelId="{F4D4F9E1-AD3B-42B5-9DB1-DDD27D97DFAF}" type="pres">
      <dgm:prSet presAssocID="{24AABB60-B69E-4884-99F6-E43FA33C0015}" presName="parentTextBox" presStyleLbl="node1" presStyleIdx="0" presStyleCnt="4"/>
      <dgm:spPr/>
    </dgm:pt>
    <dgm:pt modelId="{29C3062E-E84A-4277-A3BE-A3479D8E7F3D}" type="pres">
      <dgm:prSet presAssocID="{24AABB60-B69E-4884-99F6-E43FA33C0015}" presName="entireBox" presStyleLbl="node1" presStyleIdx="0" presStyleCnt="4"/>
      <dgm:spPr/>
    </dgm:pt>
    <dgm:pt modelId="{3726A4CA-30B8-4AD7-B1A2-0A9B81385C49}" type="pres">
      <dgm:prSet presAssocID="{24AABB60-B69E-4884-99F6-E43FA33C0015}" presName="descendantBox" presStyleCnt="0"/>
      <dgm:spPr/>
    </dgm:pt>
    <dgm:pt modelId="{475A4794-644A-4314-B8EC-B3874A48EFC7}" type="pres">
      <dgm:prSet presAssocID="{FB49DB0F-2EE0-4A1C-BD12-1058EAFBF039}" presName="childTextBox" presStyleLbl="fgAccFollowNode1" presStyleIdx="0" presStyleCnt="8">
        <dgm:presLayoutVars>
          <dgm:bulletEnabled val="1"/>
        </dgm:presLayoutVars>
      </dgm:prSet>
      <dgm:spPr/>
    </dgm:pt>
    <dgm:pt modelId="{3888E5E5-B595-4DC4-B936-524FBD3F2E04}" type="pres">
      <dgm:prSet presAssocID="{BFD04A69-C653-49AB-A149-856D55AB5D68}" presName="childTextBox" presStyleLbl="fgAccFollowNode1" presStyleIdx="1" presStyleCnt="8">
        <dgm:presLayoutVars>
          <dgm:bulletEnabled val="1"/>
        </dgm:presLayoutVars>
      </dgm:prSet>
      <dgm:spPr/>
    </dgm:pt>
    <dgm:pt modelId="{74A61419-DDAC-4968-854A-F534CD29AE4B}" type="pres">
      <dgm:prSet presAssocID="{FE17BE15-0871-4347-9D20-7A563EBD5AE5}" presName="sp" presStyleCnt="0"/>
      <dgm:spPr/>
    </dgm:pt>
    <dgm:pt modelId="{80BE7CCE-E27A-4F34-850B-3449D96B9CF2}" type="pres">
      <dgm:prSet presAssocID="{8E8B2E07-DB4C-40AA-A986-2D9FFA5385F7}" presName="arrowAndChildren" presStyleCnt="0"/>
      <dgm:spPr/>
    </dgm:pt>
    <dgm:pt modelId="{0753FB28-81AE-4731-BC77-2D58D1F7E9A7}" type="pres">
      <dgm:prSet presAssocID="{8E8B2E07-DB4C-40AA-A986-2D9FFA5385F7}" presName="parentTextArrow" presStyleLbl="node1" presStyleIdx="0" presStyleCnt="4"/>
      <dgm:spPr/>
    </dgm:pt>
    <dgm:pt modelId="{7E41492C-D91C-4830-9530-7638F472F739}" type="pres">
      <dgm:prSet presAssocID="{8E8B2E07-DB4C-40AA-A986-2D9FFA5385F7}" presName="arrow" presStyleLbl="node1" presStyleIdx="1" presStyleCnt="4"/>
      <dgm:spPr/>
    </dgm:pt>
    <dgm:pt modelId="{FC121518-7D47-4C84-83BC-08E0D929FDE4}" type="pres">
      <dgm:prSet presAssocID="{8E8B2E07-DB4C-40AA-A986-2D9FFA5385F7}" presName="descendantArrow" presStyleCnt="0"/>
      <dgm:spPr/>
    </dgm:pt>
    <dgm:pt modelId="{6DEF6321-F831-4546-BFB3-67C0DF3AA614}" type="pres">
      <dgm:prSet presAssocID="{10B0E254-DB54-4DF6-A57C-C9ED81543BB2}" presName="childTextArrow" presStyleLbl="fgAccFollowNode1" presStyleIdx="2" presStyleCnt="8">
        <dgm:presLayoutVars>
          <dgm:bulletEnabled val="1"/>
        </dgm:presLayoutVars>
      </dgm:prSet>
      <dgm:spPr/>
    </dgm:pt>
    <dgm:pt modelId="{BDA77955-9CA0-4265-BF4B-5EFC0D681DF8}" type="pres">
      <dgm:prSet presAssocID="{C650E375-7CA8-40E5-A3DF-AFA1EA4D2D31}" presName="childTextArrow" presStyleLbl="fgAccFollowNode1" presStyleIdx="3" presStyleCnt="8">
        <dgm:presLayoutVars>
          <dgm:bulletEnabled val="1"/>
        </dgm:presLayoutVars>
      </dgm:prSet>
      <dgm:spPr/>
    </dgm:pt>
    <dgm:pt modelId="{C4806691-5767-4795-84CF-D07947ED3C28}" type="pres">
      <dgm:prSet presAssocID="{90FAA075-B5DA-442F-A182-3B23EDC1C51B}" presName="sp" presStyleCnt="0"/>
      <dgm:spPr/>
    </dgm:pt>
    <dgm:pt modelId="{2C8E2804-7456-43D1-B645-F46B7403E936}" type="pres">
      <dgm:prSet presAssocID="{4ADF861D-5699-426B-AB2F-58E2E4C9DF9C}" presName="arrowAndChildren" presStyleCnt="0"/>
      <dgm:spPr/>
    </dgm:pt>
    <dgm:pt modelId="{6A210835-7047-4660-9C7B-048607EA02B7}" type="pres">
      <dgm:prSet presAssocID="{4ADF861D-5699-426B-AB2F-58E2E4C9DF9C}" presName="parentTextArrow" presStyleLbl="node1" presStyleIdx="1" presStyleCnt="4"/>
      <dgm:spPr/>
    </dgm:pt>
    <dgm:pt modelId="{29FB1EE8-8AF8-4493-9093-6C20E202A717}" type="pres">
      <dgm:prSet presAssocID="{4ADF861D-5699-426B-AB2F-58E2E4C9DF9C}" presName="arrow" presStyleLbl="node1" presStyleIdx="2" presStyleCnt="4"/>
      <dgm:spPr/>
    </dgm:pt>
    <dgm:pt modelId="{E88D93F8-1232-42E3-B8B4-94FCD8617F61}" type="pres">
      <dgm:prSet presAssocID="{4ADF861D-5699-426B-AB2F-58E2E4C9DF9C}" presName="descendantArrow" presStyleCnt="0"/>
      <dgm:spPr/>
    </dgm:pt>
    <dgm:pt modelId="{F5BEF64B-70F8-461E-B6C5-5BE186DA467F}" type="pres">
      <dgm:prSet presAssocID="{76E6D52E-0D45-43F2-A47D-4166F772AC59}" presName="childTextArrow" presStyleLbl="fgAccFollowNode1" presStyleIdx="4" presStyleCnt="8" custLinFactNeighborX="-23798" custLinFactNeighborY="-3069">
        <dgm:presLayoutVars>
          <dgm:bulletEnabled val="1"/>
        </dgm:presLayoutVars>
      </dgm:prSet>
      <dgm:spPr/>
    </dgm:pt>
    <dgm:pt modelId="{1A908C04-6F7E-4623-AD5E-C54CDDD607EB}" type="pres">
      <dgm:prSet presAssocID="{48A551BC-2009-4085-8941-9FE1B1809370}" presName="childTextArrow" presStyleLbl="fgAccFollowNode1" presStyleIdx="5" presStyleCnt="8">
        <dgm:presLayoutVars>
          <dgm:bulletEnabled val="1"/>
        </dgm:presLayoutVars>
      </dgm:prSet>
      <dgm:spPr/>
    </dgm:pt>
    <dgm:pt modelId="{82CB74DF-3155-46F4-B25F-0AAC3EC40F23}" type="pres">
      <dgm:prSet presAssocID="{A5BEAE24-CC60-4939-BC62-5BE9EB20568B}" presName="sp" presStyleCnt="0"/>
      <dgm:spPr/>
    </dgm:pt>
    <dgm:pt modelId="{6990D252-7C48-45E8-BC49-8EB7F8CC867E}" type="pres">
      <dgm:prSet presAssocID="{904CAC7F-232A-49CD-B18A-7946E386D890}" presName="arrowAndChildren" presStyleCnt="0"/>
      <dgm:spPr/>
    </dgm:pt>
    <dgm:pt modelId="{28141FF4-0D01-4354-8B3D-AA12990103DA}" type="pres">
      <dgm:prSet presAssocID="{904CAC7F-232A-49CD-B18A-7946E386D890}" presName="parentTextArrow" presStyleLbl="node1" presStyleIdx="2" presStyleCnt="4"/>
      <dgm:spPr/>
    </dgm:pt>
    <dgm:pt modelId="{56843B10-BA10-4F63-B5AF-16940A8978E6}" type="pres">
      <dgm:prSet presAssocID="{904CAC7F-232A-49CD-B18A-7946E386D890}" presName="arrow" presStyleLbl="node1" presStyleIdx="3" presStyleCnt="4" custLinFactNeighborX="-2" custLinFactNeighborY="-2571"/>
      <dgm:spPr/>
    </dgm:pt>
    <dgm:pt modelId="{EF9FD259-D979-419E-B1FD-D1BA99D7A314}" type="pres">
      <dgm:prSet presAssocID="{904CAC7F-232A-49CD-B18A-7946E386D890}" presName="descendantArrow" presStyleCnt="0"/>
      <dgm:spPr/>
    </dgm:pt>
    <dgm:pt modelId="{BB2323A4-BAD3-4EE1-A6AD-F809520B630B}" type="pres">
      <dgm:prSet presAssocID="{4140E5FB-C443-464C-97C0-C8139CDB30D6}" presName="childTextArrow" presStyleLbl="fgAccFollowNode1" presStyleIdx="6" presStyleCnt="8">
        <dgm:presLayoutVars>
          <dgm:bulletEnabled val="1"/>
        </dgm:presLayoutVars>
      </dgm:prSet>
      <dgm:spPr/>
    </dgm:pt>
    <dgm:pt modelId="{D92D45C6-B188-450B-856E-C8E33510F219}" type="pres">
      <dgm:prSet presAssocID="{A99484AB-F5C1-49D9-8510-3FA13C545AC6}" presName="childTextArrow" presStyleLbl="fgAccFollowNode1" presStyleIdx="7" presStyleCnt="8">
        <dgm:presLayoutVars>
          <dgm:bulletEnabled val="1"/>
        </dgm:presLayoutVars>
      </dgm:prSet>
      <dgm:spPr/>
    </dgm:pt>
  </dgm:ptLst>
  <dgm:cxnLst>
    <dgm:cxn modelId="{F1172F08-87FF-4141-8FCE-15C70007E803}" srcId="{24AABB60-B69E-4884-99F6-E43FA33C0015}" destId="{BFD04A69-C653-49AB-A149-856D55AB5D68}" srcOrd="1" destOrd="0" parTransId="{5C1888AA-9771-49D8-BF59-513A5AD9012A}" sibTransId="{8A551B3F-3007-4F50-9268-E16B68E6DDD2}"/>
    <dgm:cxn modelId="{D61D7E0D-E143-4599-94A6-A04BDB55E7DD}" srcId="{8E8B2E07-DB4C-40AA-A986-2D9FFA5385F7}" destId="{10B0E254-DB54-4DF6-A57C-C9ED81543BB2}" srcOrd="0" destOrd="0" parTransId="{EC10754E-7081-427A-A38B-BDD4469361A0}" sibTransId="{A804E935-C128-403C-A234-095E6EB98B9A}"/>
    <dgm:cxn modelId="{790E2C0E-7892-422A-AE81-8B0BF7D9AA7B}" type="presOf" srcId="{904CAC7F-232A-49CD-B18A-7946E386D890}" destId="{56843B10-BA10-4F63-B5AF-16940A8978E6}" srcOrd="1" destOrd="0" presId="urn:microsoft.com/office/officeart/2005/8/layout/process4"/>
    <dgm:cxn modelId="{6D53B20E-FFF0-43BB-9502-E090E72E2451}" srcId="{904CAC7F-232A-49CD-B18A-7946E386D890}" destId="{4140E5FB-C443-464C-97C0-C8139CDB30D6}" srcOrd="0" destOrd="0" parTransId="{23A87055-4B87-4B5A-A246-7322FB5444D1}" sibTransId="{5C541974-020A-4744-9E22-754AF7171ED7}"/>
    <dgm:cxn modelId="{E7CC2C11-ED20-46DC-A540-20FAFC82ED74}" type="presOf" srcId="{4ADF861D-5699-426B-AB2F-58E2E4C9DF9C}" destId="{6A210835-7047-4660-9C7B-048607EA02B7}" srcOrd="0" destOrd="0" presId="urn:microsoft.com/office/officeart/2005/8/layout/process4"/>
    <dgm:cxn modelId="{45C93911-2E0B-46FD-97A9-BF0212C648E8}" srcId="{4ADF861D-5699-426B-AB2F-58E2E4C9DF9C}" destId="{76E6D52E-0D45-43F2-A47D-4166F772AC59}" srcOrd="0" destOrd="0" parTransId="{A43A312A-6EE7-42CE-81A8-F53233CBC622}" sibTransId="{4E836DEA-3189-4021-AE61-C358D2A1F408}"/>
    <dgm:cxn modelId="{6F1C3D1F-413A-4DB6-9E6E-585DE7375485}" type="presOf" srcId="{904CAC7F-232A-49CD-B18A-7946E386D890}" destId="{28141FF4-0D01-4354-8B3D-AA12990103DA}" srcOrd="0" destOrd="0" presId="urn:microsoft.com/office/officeart/2005/8/layout/process4"/>
    <dgm:cxn modelId="{BF4DA733-02BB-419A-9690-8E566C7A5ADA}" type="presOf" srcId="{8E8B2E07-DB4C-40AA-A986-2D9FFA5385F7}" destId="{7E41492C-D91C-4830-9530-7638F472F739}" srcOrd="1" destOrd="0" presId="urn:microsoft.com/office/officeart/2005/8/layout/process4"/>
    <dgm:cxn modelId="{BA595139-9A0B-4ABD-B9BC-91197B14857B}" srcId="{B44AA480-43C0-41C7-81CE-FAAFE8AA4C81}" destId="{904CAC7F-232A-49CD-B18A-7946E386D890}" srcOrd="0" destOrd="0" parTransId="{71BCB516-DF5A-4BEA-832D-75B0E9620AF5}" sibTransId="{A5BEAE24-CC60-4939-BC62-5BE9EB20568B}"/>
    <dgm:cxn modelId="{BE0AF039-4F8B-4222-885D-689249C509B4}" srcId="{B44AA480-43C0-41C7-81CE-FAAFE8AA4C81}" destId="{4ADF861D-5699-426B-AB2F-58E2E4C9DF9C}" srcOrd="1" destOrd="0" parTransId="{467D9A9C-7D63-4C00-9225-A4CFC5C9EA38}" sibTransId="{90FAA075-B5DA-442F-A182-3B23EDC1C51B}"/>
    <dgm:cxn modelId="{77AA7962-5EB3-4F06-9D6A-F17F8B6198AC}" type="presOf" srcId="{FB49DB0F-2EE0-4A1C-BD12-1058EAFBF039}" destId="{475A4794-644A-4314-B8EC-B3874A48EFC7}" srcOrd="0" destOrd="0" presId="urn:microsoft.com/office/officeart/2005/8/layout/process4"/>
    <dgm:cxn modelId="{B137806B-400A-48A2-87CD-F8C655C5917B}" srcId="{24AABB60-B69E-4884-99F6-E43FA33C0015}" destId="{FB49DB0F-2EE0-4A1C-BD12-1058EAFBF039}" srcOrd="0" destOrd="0" parTransId="{F2580D7E-2EBD-4E3B-ACEE-C285A189872A}" sibTransId="{A773DE22-3E5F-4093-BFB2-82FFBFFC5D11}"/>
    <dgm:cxn modelId="{549FCF4C-946C-4445-B241-07E9238EB6E9}" srcId="{B44AA480-43C0-41C7-81CE-FAAFE8AA4C81}" destId="{8E8B2E07-DB4C-40AA-A986-2D9FFA5385F7}" srcOrd="2" destOrd="0" parTransId="{67445784-2C96-43F5-B14E-14AFC9A9956D}" sibTransId="{FE17BE15-0871-4347-9D20-7A563EBD5AE5}"/>
    <dgm:cxn modelId="{1304A280-5A69-4F01-A674-3BC27A96A19E}" type="presOf" srcId="{24AABB60-B69E-4884-99F6-E43FA33C0015}" destId="{29C3062E-E84A-4277-A3BE-A3479D8E7F3D}" srcOrd="1" destOrd="0" presId="urn:microsoft.com/office/officeart/2005/8/layout/process4"/>
    <dgm:cxn modelId="{57EDD681-D98D-4007-B331-9681872F4E48}" type="presOf" srcId="{8E8B2E07-DB4C-40AA-A986-2D9FFA5385F7}" destId="{0753FB28-81AE-4731-BC77-2D58D1F7E9A7}" srcOrd="0" destOrd="0" presId="urn:microsoft.com/office/officeart/2005/8/layout/process4"/>
    <dgm:cxn modelId="{0EBA748C-BA5C-49F8-976E-BE0AB7AB1FBC}" srcId="{4ADF861D-5699-426B-AB2F-58E2E4C9DF9C}" destId="{48A551BC-2009-4085-8941-9FE1B1809370}" srcOrd="1" destOrd="0" parTransId="{B8D76D9B-4F32-4781-9CC1-9F0F67185B5D}" sibTransId="{D6386E6C-5756-4C1C-96B6-EE90469970CF}"/>
    <dgm:cxn modelId="{488FA9BE-3A10-4E18-9CC3-FEB9CB984FC1}" type="presOf" srcId="{BFD04A69-C653-49AB-A149-856D55AB5D68}" destId="{3888E5E5-B595-4DC4-B936-524FBD3F2E04}" srcOrd="0" destOrd="0" presId="urn:microsoft.com/office/officeart/2005/8/layout/process4"/>
    <dgm:cxn modelId="{9982B3C1-E195-46DD-A218-40FAE51A8A2D}" srcId="{8E8B2E07-DB4C-40AA-A986-2D9FFA5385F7}" destId="{C650E375-7CA8-40E5-A3DF-AFA1EA4D2D31}" srcOrd="1" destOrd="0" parTransId="{B37ACE19-822C-4EC9-814E-AC7280851C3F}" sibTransId="{E595949B-F64F-4DF2-AB1F-328CFAD35E63}"/>
    <dgm:cxn modelId="{C8917FC3-49E5-4C1B-B23F-CD85EEB036BA}" type="presOf" srcId="{76E6D52E-0D45-43F2-A47D-4166F772AC59}" destId="{F5BEF64B-70F8-461E-B6C5-5BE186DA467F}" srcOrd="0" destOrd="0" presId="urn:microsoft.com/office/officeart/2005/8/layout/process4"/>
    <dgm:cxn modelId="{A33E8BC7-43C1-4812-89E3-104195B969EB}" type="presOf" srcId="{24AABB60-B69E-4884-99F6-E43FA33C0015}" destId="{F4D4F9E1-AD3B-42B5-9DB1-DDD27D97DFAF}" srcOrd="0" destOrd="0" presId="urn:microsoft.com/office/officeart/2005/8/layout/process4"/>
    <dgm:cxn modelId="{760FC1D7-417F-4FD7-93B7-4895E3CD28C3}" type="presOf" srcId="{A99484AB-F5C1-49D9-8510-3FA13C545AC6}" destId="{D92D45C6-B188-450B-856E-C8E33510F219}" srcOrd="0" destOrd="0" presId="urn:microsoft.com/office/officeart/2005/8/layout/process4"/>
    <dgm:cxn modelId="{F2F412D9-B584-4E8E-B73F-FD8B5B8B0D60}" srcId="{904CAC7F-232A-49CD-B18A-7946E386D890}" destId="{A99484AB-F5C1-49D9-8510-3FA13C545AC6}" srcOrd="1" destOrd="0" parTransId="{12D237A2-2AB9-49A6-83C8-90CDB450C180}" sibTransId="{0C197C9E-2184-455D-B784-4C13E3B2F45E}"/>
    <dgm:cxn modelId="{E14307EC-1681-4ADD-8391-7F0AC4765B30}" type="presOf" srcId="{4140E5FB-C443-464C-97C0-C8139CDB30D6}" destId="{BB2323A4-BAD3-4EE1-A6AD-F809520B630B}" srcOrd="0" destOrd="0" presId="urn:microsoft.com/office/officeart/2005/8/layout/process4"/>
    <dgm:cxn modelId="{16DE82ED-EECC-488B-81DE-4CB05F8E2C75}" type="presOf" srcId="{B44AA480-43C0-41C7-81CE-FAAFE8AA4C81}" destId="{697CB7A3-6591-4A9F-AAED-9DC8D160E669}" srcOrd="0" destOrd="0" presId="urn:microsoft.com/office/officeart/2005/8/layout/process4"/>
    <dgm:cxn modelId="{7C1AF1EE-4A09-46FB-9E13-41C1C3734FC4}" type="presOf" srcId="{4ADF861D-5699-426B-AB2F-58E2E4C9DF9C}" destId="{29FB1EE8-8AF8-4493-9093-6C20E202A717}" srcOrd="1" destOrd="0" presId="urn:microsoft.com/office/officeart/2005/8/layout/process4"/>
    <dgm:cxn modelId="{87903FF0-C3DC-4A5B-8173-852CE7959E19}" srcId="{B44AA480-43C0-41C7-81CE-FAAFE8AA4C81}" destId="{24AABB60-B69E-4884-99F6-E43FA33C0015}" srcOrd="3" destOrd="0" parTransId="{2A8F0833-025E-450A-BDA5-D1F88A86F056}" sibTransId="{8E135AAD-DD7E-4EAB-901C-DAF292CC531C}"/>
    <dgm:cxn modelId="{19E765F6-5419-4283-8126-AA1915C401FA}" type="presOf" srcId="{10B0E254-DB54-4DF6-A57C-C9ED81543BB2}" destId="{6DEF6321-F831-4546-BFB3-67C0DF3AA614}" srcOrd="0" destOrd="0" presId="urn:microsoft.com/office/officeart/2005/8/layout/process4"/>
    <dgm:cxn modelId="{90495BF7-334C-4FDB-9786-5FB7B09F77F5}" type="presOf" srcId="{C650E375-7CA8-40E5-A3DF-AFA1EA4D2D31}" destId="{BDA77955-9CA0-4265-BF4B-5EFC0D681DF8}" srcOrd="0" destOrd="0" presId="urn:microsoft.com/office/officeart/2005/8/layout/process4"/>
    <dgm:cxn modelId="{A87001FD-AAC2-4B9B-87D7-B29FFC8A6247}" type="presOf" srcId="{48A551BC-2009-4085-8941-9FE1B1809370}" destId="{1A908C04-6F7E-4623-AD5E-C54CDDD607EB}" srcOrd="0" destOrd="0" presId="urn:microsoft.com/office/officeart/2005/8/layout/process4"/>
    <dgm:cxn modelId="{975F5126-F1D1-46E4-A1D4-F5C7A24B9D85}" type="presParOf" srcId="{697CB7A3-6591-4A9F-AAED-9DC8D160E669}" destId="{BF27D1BC-C739-4777-A0D3-532248D45D34}" srcOrd="0" destOrd="0" presId="urn:microsoft.com/office/officeart/2005/8/layout/process4"/>
    <dgm:cxn modelId="{F9D74376-3820-4E14-9DC9-9EF56CB8BE5F}" type="presParOf" srcId="{BF27D1BC-C739-4777-A0D3-532248D45D34}" destId="{F4D4F9E1-AD3B-42B5-9DB1-DDD27D97DFAF}" srcOrd="0" destOrd="0" presId="urn:microsoft.com/office/officeart/2005/8/layout/process4"/>
    <dgm:cxn modelId="{B440422A-E1AE-45EA-A36C-DCBFEC6BC738}" type="presParOf" srcId="{BF27D1BC-C739-4777-A0D3-532248D45D34}" destId="{29C3062E-E84A-4277-A3BE-A3479D8E7F3D}" srcOrd="1" destOrd="0" presId="urn:microsoft.com/office/officeart/2005/8/layout/process4"/>
    <dgm:cxn modelId="{C3741ED6-34DD-4399-A0DC-699A7D1AA670}" type="presParOf" srcId="{BF27D1BC-C739-4777-A0D3-532248D45D34}" destId="{3726A4CA-30B8-4AD7-B1A2-0A9B81385C49}" srcOrd="2" destOrd="0" presId="urn:microsoft.com/office/officeart/2005/8/layout/process4"/>
    <dgm:cxn modelId="{B0D2D499-E596-4196-AACB-467BE94D7021}" type="presParOf" srcId="{3726A4CA-30B8-4AD7-B1A2-0A9B81385C49}" destId="{475A4794-644A-4314-B8EC-B3874A48EFC7}" srcOrd="0" destOrd="0" presId="urn:microsoft.com/office/officeart/2005/8/layout/process4"/>
    <dgm:cxn modelId="{95E67392-0C1F-4742-A105-F50D5E41CE05}" type="presParOf" srcId="{3726A4CA-30B8-4AD7-B1A2-0A9B81385C49}" destId="{3888E5E5-B595-4DC4-B936-524FBD3F2E04}" srcOrd="1" destOrd="0" presId="urn:microsoft.com/office/officeart/2005/8/layout/process4"/>
    <dgm:cxn modelId="{81E771D0-F28F-4D4C-9BA6-F7FC6EE200B2}" type="presParOf" srcId="{697CB7A3-6591-4A9F-AAED-9DC8D160E669}" destId="{74A61419-DDAC-4968-854A-F534CD29AE4B}" srcOrd="1" destOrd="0" presId="urn:microsoft.com/office/officeart/2005/8/layout/process4"/>
    <dgm:cxn modelId="{5FA53F3D-0E67-4C4A-84D0-C724969EC836}" type="presParOf" srcId="{697CB7A3-6591-4A9F-AAED-9DC8D160E669}" destId="{80BE7CCE-E27A-4F34-850B-3449D96B9CF2}" srcOrd="2" destOrd="0" presId="urn:microsoft.com/office/officeart/2005/8/layout/process4"/>
    <dgm:cxn modelId="{FDAAA710-606D-4BBB-8567-1495BC951B3D}" type="presParOf" srcId="{80BE7CCE-E27A-4F34-850B-3449D96B9CF2}" destId="{0753FB28-81AE-4731-BC77-2D58D1F7E9A7}" srcOrd="0" destOrd="0" presId="urn:microsoft.com/office/officeart/2005/8/layout/process4"/>
    <dgm:cxn modelId="{CB714423-2980-4530-8172-8DDEDAA5E74B}" type="presParOf" srcId="{80BE7CCE-E27A-4F34-850B-3449D96B9CF2}" destId="{7E41492C-D91C-4830-9530-7638F472F739}" srcOrd="1" destOrd="0" presId="urn:microsoft.com/office/officeart/2005/8/layout/process4"/>
    <dgm:cxn modelId="{535B477A-E635-4322-97B7-2338543665DF}" type="presParOf" srcId="{80BE7CCE-E27A-4F34-850B-3449D96B9CF2}" destId="{FC121518-7D47-4C84-83BC-08E0D929FDE4}" srcOrd="2" destOrd="0" presId="urn:microsoft.com/office/officeart/2005/8/layout/process4"/>
    <dgm:cxn modelId="{F0103091-011A-474A-8020-F3D5647DBC2B}" type="presParOf" srcId="{FC121518-7D47-4C84-83BC-08E0D929FDE4}" destId="{6DEF6321-F831-4546-BFB3-67C0DF3AA614}" srcOrd="0" destOrd="0" presId="urn:microsoft.com/office/officeart/2005/8/layout/process4"/>
    <dgm:cxn modelId="{7D61A6C8-5A9C-46C2-9AA4-75C91DF0E563}" type="presParOf" srcId="{FC121518-7D47-4C84-83BC-08E0D929FDE4}" destId="{BDA77955-9CA0-4265-BF4B-5EFC0D681DF8}" srcOrd="1" destOrd="0" presId="urn:microsoft.com/office/officeart/2005/8/layout/process4"/>
    <dgm:cxn modelId="{5CEB3554-0B89-46A8-85F1-32C95CCA27CE}" type="presParOf" srcId="{697CB7A3-6591-4A9F-AAED-9DC8D160E669}" destId="{C4806691-5767-4795-84CF-D07947ED3C28}" srcOrd="3" destOrd="0" presId="urn:microsoft.com/office/officeart/2005/8/layout/process4"/>
    <dgm:cxn modelId="{121ADB46-F700-46D8-8ADE-1EB3FBD4B2A9}" type="presParOf" srcId="{697CB7A3-6591-4A9F-AAED-9DC8D160E669}" destId="{2C8E2804-7456-43D1-B645-F46B7403E936}" srcOrd="4" destOrd="0" presId="urn:microsoft.com/office/officeart/2005/8/layout/process4"/>
    <dgm:cxn modelId="{83C3ED0A-8029-4227-AFE3-2D6B264876BF}" type="presParOf" srcId="{2C8E2804-7456-43D1-B645-F46B7403E936}" destId="{6A210835-7047-4660-9C7B-048607EA02B7}" srcOrd="0" destOrd="0" presId="urn:microsoft.com/office/officeart/2005/8/layout/process4"/>
    <dgm:cxn modelId="{9C4C472D-533A-4EDD-BE67-62E88A99AB49}" type="presParOf" srcId="{2C8E2804-7456-43D1-B645-F46B7403E936}" destId="{29FB1EE8-8AF8-4493-9093-6C20E202A717}" srcOrd="1" destOrd="0" presId="urn:microsoft.com/office/officeart/2005/8/layout/process4"/>
    <dgm:cxn modelId="{8BB7C50D-527A-4AFB-83A4-2653D85D2312}" type="presParOf" srcId="{2C8E2804-7456-43D1-B645-F46B7403E936}" destId="{E88D93F8-1232-42E3-B8B4-94FCD8617F61}" srcOrd="2" destOrd="0" presId="urn:microsoft.com/office/officeart/2005/8/layout/process4"/>
    <dgm:cxn modelId="{E0BF4F4B-0C1A-4BAA-BF73-EC82F5B4036F}" type="presParOf" srcId="{E88D93F8-1232-42E3-B8B4-94FCD8617F61}" destId="{F5BEF64B-70F8-461E-B6C5-5BE186DA467F}" srcOrd="0" destOrd="0" presId="urn:microsoft.com/office/officeart/2005/8/layout/process4"/>
    <dgm:cxn modelId="{891FC112-22F8-4C10-955D-DED907B703FE}" type="presParOf" srcId="{E88D93F8-1232-42E3-B8B4-94FCD8617F61}" destId="{1A908C04-6F7E-4623-AD5E-C54CDDD607EB}" srcOrd="1" destOrd="0" presId="urn:microsoft.com/office/officeart/2005/8/layout/process4"/>
    <dgm:cxn modelId="{9BBCF032-238A-461F-9D80-D923D1B78734}" type="presParOf" srcId="{697CB7A3-6591-4A9F-AAED-9DC8D160E669}" destId="{82CB74DF-3155-46F4-B25F-0AAC3EC40F23}" srcOrd="5" destOrd="0" presId="urn:microsoft.com/office/officeart/2005/8/layout/process4"/>
    <dgm:cxn modelId="{209CE93C-6F4B-41C2-93D9-42ABAE8B5F0C}" type="presParOf" srcId="{697CB7A3-6591-4A9F-AAED-9DC8D160E669}" destId="{6990D252-7C48-45E8-BC49-8EB7F8CC867E}" srcOrd="6" destOrd="0" presId="urn:microsoft.com/office/officeart/2005/8/layout/process4"/>
    <dgm:cxn modelId="{12D9B689-CDD7-4D69-B4B6-32CC66B23AE9}" type="presParOf" srcId="{6990D252-7C48-45E8-BC49-8EB7F8CC867E}" destId="{28141FF4-0D01-4354-8B3D-AA12990103DA}" srcOrd="0" destOrd="0" presId="urn:microsoft.com/office/officeart/2005/8/layout/process4"/>
    <dgm:cxn modelId="{5F1461AC-20DF-4CFC-9E8F-FEDFD41426E8}" type="presParOf" srcId="{6990D252-7C48-45E8-BC49-8EB7F8CC867E}" destId="{56843B10-BA10-4F63-B5AF-16940A8978E6}" srcOrd="1" destOrd="0" presId="urn:microsoft.com/office/officeart/2005/8/layout/process4"/>
    <dgm:cxn modelId="{785B6F97-1D0A-4D1E-AD6A-31F782C2FEAA}" type="presParOf" srcId="{6990D252-7C48-45E8-BC49-8EB7F8CC867E}" destId="{EF9FD259-D979-419E-B1FD-D1BA99D7A314}" srcOrd="2" destOrd="0" presId="urn:microsoft.com/office/officeart/2005/8/layout/process4"/>
    <dgm:cxn modelId="{6DA99FC6-129F-44B7-84AD-CF2601C8D83B}" type="presParOf" srcId="{EF9FD259-D979-419E-B1FD-D1BA99D7A314}" destId="{BB2323A4-BAD3-4EE1-A6AD-F809520B630B}" srcOrd="0" destOrd="0" presId="urn:microsoft.com/office/officeart/2005/8/layout/process4"/>
    <dgm:cxn modelId="{91181EDA-CF17-44E7-87F5-60D34D9D93C0}" type="presParOf" srcId="{EF9FD259-D979-419E-B1FD-D1BA99D7A314}" destId="{D92D45C6-B188-450B-856E-C8E33510F219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C3062E-E84A-4277-A3BE-A3479D8E7F3D}">
      <dsp:nvSpPr>
        <dsp:cNvPr id="0" name=""/>
        <dsp:cNvSpPr/>
      </dsp:nvSpPr>
      <dsp:spPr>
        <a:xfrm>
          <a:off x="0" y="4776962"/>
          <a:ext cx="9172136" cy="10450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kern="1200" dirty="0"/>
            <a:t>Conversão da imagem binária em </a:t>
          </a:r>
          <a:r>
            <a:rPr lang="pt-PT" sz="2000" i="1" kern="1200" dirty="0" err="1"/>
            <a:t>shapefile</a:t>
          </a:r>
          <a:endParaRPr lang="pt-PT" sz="2000" i="1" kern="1200" dirty="0"/>
        </a:p>
      </dsp:txBody>
      <dsp:txXfrm>
        <a:off x="0" y="4776962"/>
        <a:ext cx="9172136" cy="564344"/>
      </dsp:txXfrm>
    </dsp:sp>
    <dsp:sp modelId="{475A4794-644A-4314-B8EC-B3874A48EFC7}">
      <dsp:nvSpPr>
        <dsp:cNvPr id="0" name=""/>
        <dsp:cNvSpPr/>
      </dsp:nvSpPr>
      <dsp:spPr>
        <a:xfrm>
          <a:off x="0" y="5320405"/>
          <a:ext cx="4586068" cy="4807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 dirty="0"/>
            <a:t>Método: Vectorização</a:t>
          </a:r>
        </a:p>
      </dsp:txBody>
      <dsp:txXfrm>
        <a:off x="0" y="5320405"/>
        <a:ext cx="4586068" cy="480738"/>
      </dsp:txXfrm>
    </dsp:sp>
    <dsp:sp modelId="{3888E5E5-B595-4DC4-B936-524FBD3F2E04}">
      <dsp:nvSpPr>
        <dsp:cNvPr id="0" name=""/>
        <dsp:cNvSpPr/>
      </dsp:nvSpPr>
      <dsp:spPr>
        <a:xfrm>
          <a:off x="4586068" y="5320405"/>
          <a:ext cx="4586068" cy="4807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 dirty="0"/>
            <a:t>Input: Imagem Binária</a:t>
          </a:r>
        </a:p>
      </dsp:txBody>
      <dsp:txXfrm>
        <a:off x="4586068" y="5320405"/>
        <a:ext cx="4586068" cy="480738"/>
      </dsp:txXfrm>
    </dsp:sp>
    <dsp:sp modelId="{7E41492C-D91C-4830-9530-7638F472F739}">
      <dsp:nvSpPr>
        <dsp:cNvPr id="0" name=""/>
        <dsp:cNvSpPr/>
      </dsp:nvSpPr>
      <dsp:spPr>
        <a:xfrm rot="10800000">
          <a:off x="0" y="3185301"/>
          <a:ext cx="9172136" cy="160733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kern="1200" dirty="0"/>
            <a:t>Conversão da imagem classificada em imagem binária</a:t>
          </a:r>
        </a:p>
      </dsp:txBody>
      <dsp:txXfrm rot="-10800000">
        <a:off x="0" y="3185301"/>
        <a:ext cx="9172136" cy="564175"/>
      </dsp:txXfrm>
    </dsp:sp>
    <dsp:sp modelId="{6DEF6321-F831-4546-BFB3-67C0DF3AA614}">
      <dsp:nvSpPr>
        <dsp:cNvPr id="0" name=""/>
        <dsp:cNvSpPr/>
      </dsp:nvSpPr>
      <dsp:spPr>
        <a:xfrm>
          <a:off x="0" y="3749476"/>
          <a:ext cx="4586068" cy="48059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 dirty="0"/>
            <a:t>Método: </a:t>
          </a:r>
          <a:r>
            <a:rPr lang="pt-PT" sz="2200" i="1" kern="1200" dirty="0" err="1"/>
            <a:t>Raster</a:t>
          </a:r>
          <a:r>
            <a:rPr lang="pt-PT" sz="2200" i="1" kern="1200" dirty="0"/>
            <a:t> </a:t>
          </a:r>
          <a:r>
            <a:rPr lang="pt-PT" sz="2200" i="1" kern="1200" dirty="0" err="1"/>
            <a:t>calculator</a:t>
          </a:r>
          <a:endParaRPr lang="pt-PT" sz="2200" i="1" kern="1200" dirty="0"/>
        </a:p>
      </dsp:txBody>
      <dsp:txXfrm>
        <a:off x="0" y="3749476"/>
        <a:ext cx="4586068" cy="480593"/>
      </dsp:txXfrm>
    </dsp:sp>
    <dsp:sp modelId="{BDA77955-9CA0-4265-BF4B-5EFC0D681DF8}">
      <dsp:nvSpPr>
        <dsp:cNvPr id="0" name=""/>
        <dsp:cNvSpPr/>
      </dsp:nvSpPr>
      <dsp:spPr>
        <a:xfrm>
          <a:off x="4586068" y="3749476"/>
          <a:ext cx="4586068" cy="48059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 dirty="0"/>
            <a:t>Input: Imagem classificada</a:t>
          </a:r>
        </a:p>
      </dsp:txBody>
      <dsp:txXfrm>
        <a:off x="4586068" y="3749476"/>
        <a:ext cx="4586068" cy="480593"/>
      </dsp:txXfrm>
    </dsp:sp>
    <dsp:sp modelId="{29FB1EE8-8AF8-4493-9093-6C20E202A717}">
      <dsp:nvSpPr>
        <dsp:cNvPr id="0" name=""/>
        <dsp:cNvSpPr/>
      </dsp:nvSpPr>
      <dsp:spPr>
        <a:xfrm rot="10800000">
          <a:off x="0" y="1593640"/>
          <a:ext cx="9172136" cy="160733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kern="1200" dirty="0"/>
            <a:t>Classificação não-supervisionada</a:t>
          </a:r>
        </a:p>
      </dsp:txBody>
      <dsp:txXfrm rot="-10800000">
        <a:off x="0" y="1593640"/>
        <a:ext cx="9172136" cy="564175"/>
      </dsp:txXfrm>
    </dsp:sp>
    <dsp:sp modelId="{F5BEF64B-70F8-461E-B6C5-5BE186DA467F}">
      <dsp:nvSpPr>
        <dsp:cNvPr id="0" name=""/>
        <dsp:cNvSpPr/>
      </dsp:nvSpPr>
      <dsp:spPr>
        <a:xfrm>
          <a:off x="0" y="2143066"/>
          <a:ext cx="4586068" cy="48059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 dirty="0"/>
            <a:t>Método: k-médias</a:t>
          </a:r>
        </a:p>
      </dsp:txBody>
      <dsp:txXfrm>
        <a:off x="0" y="2143066"/>
        <a:ext cx="4586068" cy="480593"/>
      </dsp:txXfrm>
    </dsp:sp>
    <dsp:sp modelId="{1A908C04-6F7E-4623-AD5E-C54CDDD607EB}">
      <dsp:nvSpPr>
        <dsp:cNvPr id="0" name=""/>
        <dsp:cNvSpPr/>
      </dsp:nvSpPr>
      <dsp:spPr>
        <a:xfrm>
          <a:off x="4586068" y="2157816"/>
          <a:ext cx="4586068" cy="48059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 dirty="0"/>
            <a:t>Input: NDVI</a:t>
          </a:r>
        </a:p>
      </dsp:txBody>
      <dsp:txXfrm>
        <a:off x="4586068" y="2157816"/>
        <a:ext cx="4586068" cy="480593"/>
      </dsp:txXfrm>
    </dsp:sp>
    <dsp:sp modelId="{56843B10-BA10-4F63-B5AF-16940A8978E6}">
      <dsp:nvSpPr>
        <dsp:cNvPr id="0" name=""/>
        <dsp:cNvSpPr/>
      </dsp:nvSpPr>
      <dsp:spPr>
        <a:xfrm rot="10800000">
          <a:off x="0" y="0"/>
          <a:ext cx="9172136" cy="160733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000" kern="1200" dirty="0"/>
            <a:t>Segmentação de imagem</a:t>
          </a:r>
        </a:p>
      </dsp:txBody>
      <dsp:txXfrm rot="-10800000">
        <a:off x="0" y="0"/>
        <a:ext cx="9172136" cy="564175"/>
      </dsp:txXfrm>
    </dsp:sp>
    <dsp:sp modelId="{BB2323A4-BAD3-4EE1-A6AD-F809520B630B}">
      <dsp:nvSpPr>
        <dsp:cNvPr id="0" name=""/>
        <dsp:cNvSpPr/>
      </dsp:nvSpPr>
      <dsp:spPr>
        <a:xfrm>
          <a:off x="0" y="566155"/>
          <a:ext cx="4586068" cy="48059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 dirty="0"/>
            <a:t>Método: Crescimento de Regiões</a:t>
          </a:r>
        </a:p>
      </dsp:txBody>
      <dsp:txXfrm>
        <a:off x="0" y="566155"/>
        <a:ext cx="4586068" cy="480593"/>
      </dsp:txXfrm>
    </dsp:sp>
    <dsp:sp modelId="{D92D45C6-B188-450B-856E-C8E33510F219}">
      <dsp:nvSpPr>
        <dsp:cNvPr id="0" name=""/>
        <dsp:cNvSpPr/>
      </dsp:nvSpPr>
      <dsp:spPr>
        <a:xfrm>
          <a:off x="4586068" y="566155"/>
          <a:ext cx="4586068" cy="48059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 dirty="0"/>
            <a:t>Input: </a:t>
          </a:r>
          <a:r>
            <a:rPr lang="pt-PT" sz="2200" kern="1200" dirty="0" err="1"/>
            <a:t>Ortomosaico</a:t>
          </a:r>
          <a:endParaRPr lang="pt-PT" sz="2200" kern="1200" dirty="0"/>
        </a:p>
      </dsp:txBody>
      <dsp:txXfrm>
        <a:off x="4586068" y="566155"/>
        <a:ext cx="4586068" cy="4805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E90DE365-D2C0-429F-8D57-CB12DF3AC0B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0D55C89D-5341-47EA-B300-F3B6CD29D2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846E01-240E-4D94-9B9B-D3EC6AE0FABA}" type="datetimeFigureOut">
              <a:rPr lang="pt-PT" smtClean="0"/>
              <a:t>22/11/2017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962EDEB8-26C5-4311-A1C6-C1258145025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4B5D68FA-F739-4F66-A59D-341A28F021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635FF-8DB7-4A41-9342-2507000F5ED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2428092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C32CE-B350-42A8-9DF8-4A05AAB505C2}" type="datetimeFigureOut">
              <a:rPr lang="pt-PT" smtClean="0"/>
              <a:t>22/11/2017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F1DDA-6D7D-472F-AD0B-AE8218F3D0F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8481510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Ortomosaico</a:t>
            </a:r>
            <a:r>
              <a:rPr lang="pt-PT" dirty="0"/>
              <a:t> inserido por bandas no algoritmo de segmentação de imagem.</a:t>
            </a:r>
          </a:p>
        </p:txBody>
      </p:sp>
      <p:sp>
        <p:nvSpPr>
          <p:cNvPr id="4" name="Marcador de Posição do Cabeçalh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47343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Explicar que os algoritmos de segmentação e classificação foram testados com diferentes valores para alguns parâmetros e com diferentes inputs.</a:t>
            </a:r>
          </a:p>
        </p:txBody>
      </p:sp>
      <p:sp>
        <p:nvSpPr>
          <p:cNvPr id="4" name="Marcador de Posição do Cabeçalh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7643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Cabeçalh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26451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Critério da </a:t>
            </a:r>
            <a:r>
              <a:rPr lang="pt-PT" dirty="0" err="1"/>
              <a:t>bounding</a:t>
            </a:r>
            <a:r>
              <a:rPr lang="pt-PT" dirty="0"/>
              <a:t> box incluído para eliminar má sobreposição de bandas.</a:t>
            </a:r>
          </a:p>
        </p:txBody>
      </p:sp>
      <p:sp>
        <p:nvSpPr>
          <p:cNvPr id="4" name="Marcador de Posição do Cabeçalh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83971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3154" y="728871"/>
            <a:ext cx="9346464" cy="3109932"/>
          </a:xfrm>
        </p:spPr>
        <p:txBody>
          <a:bodyPr/>
          <a:lstStyle/>
          <a:p>
            <a:pPr algn="ctr"/>
            <a:r>
              <a:rPr lang="pt-PT" sz="4000" dirty="0"/>
              <a:t>Desenvolvimento</a:t>
            </a:r>
            <a:r>
              <a:rPr lang="en-US" sz="4000" dirty="0"/>
              <a:t> de um</a:t>
            </a:r>
            <a:r>
              <a:rPr lang="en-US" sz="4000" i="1" dirty="0"/>
              <a:t> plugin</a:t>
            </a:r>
            <a:r>
              <a:rPr lang="en-US" sz="4000" dirty="0"/>
              <a:t> </a:t>
            </a:r>
            <a:r>
              <a:rPr lang="pt-PT" sz="4000" dirty="0"/>
              <a:t>em ambiente </a:t>
            </a:r>
            <a:r>
              <a:rPr lang="pt-PT" sz="4000" i="1" dirty="0"/>
              <a:t>open </a:t>
            </a:r>
            <a:r>
              <a:rPr lang="pt-PT" sz="4000" i="1" dirty="0" err="1"/>
              <a:t>source</a:t>
            </a:r>
            <a:r>
              <a:rPr lang="pt-PT" sz="4000" dirty="0"/>
              <a:t> (QGIS) para obter parâmetros e métricas de copas de árvores, através de imagens adquiridas por </a:t>
            </a:r>
            <a:r>
              <a:rPr lang="pt-PT" sz="4000" dirty="0" err="1"/>
              <a:t>VANTs</a:t>
            </a:r>
            <a:endParaRPr lang="pt-PT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3154" y="4554607"/>
            <a:ext cx="7766936" cy="1974845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Pedro Silva </a:t>
            </a:r>
            <a:r>
              <a:rPr lang="en-US" baseline="30000" dirty="0"/>
              <a:t>a</a:t>
            </a:r>
            <a:endParaRPr lang="en-US" dirty="0"/>
          </a:p>
          <a:p>
            <a:pPr algn="just"/>
            <a:r>
              <a:rPr lang="en-US" dirty="0"/>
              <a:t>Lia Duarte </a:t>
            </a:r>
            <a:r>
              <a:rPr lang="en-US" sz="2000" baseline="30000" dirty="0" err="1"/>
              <a:t>a,b</a:t>
            </a:r>
            <a:endParaRPr lang="en-US" sz="2000" baseline="30000" dirty="0"/>
          </a:p>
          <a:p>
            <a:pPr algn="just"/>
            <a:r>
              <a:rPr lang="en-US" dirty="0"/>
              <a:t>Ana </a:t>
            </a:r>
            <a:r>
              <a:rPr lang="en-US" dirty="0" err="1"/>
              <a:t>Cláudia</a:t>
            </a:r>
            <a:r>
              <a:rPr lang="en-US" dirty="0"/>
              <a:t> Teodoro </a:t>
            </a:r>
            <a:r>
              <a:rPr lang="en-US" sz="2000" baseline="30000" dirty="0" err="1"/>
              <a:t>a,b</a:t>
            </a:r>
            <a:endParaRPr lang="en-US" sz="2000" baseline="30000" dirty="0"/>
          </a:p>
          <a:p>
            <a:pPr algn="just"/>
            <a:r>
              <a:rPr lang="en-US" sz="1200" dirty="0"/>
              <a:t>(a) </a:t>
            </a:r>
            <a:r>
              <a:rPr lang="en-US" sz="1200" dirty="0" err="1"/>
              <a:t>Departamento</a:t>
            </a:r>
            <a:r>
              <a:rPr lang="en-US" sz="1200" dirty="0"/>
              <a:t> de </a:t>
            </a:r>
            <a:r>
              <a:rPr lang="en-US" sz="1200" dirty="0" err="1"/>
              <a:t>Geociências</a:t>
            </a:r>
            <a:r>
              <a:rPr lang="en-US" sz="1200" dirty="0"/>
              <a:t>, </a:t>
            </a:r>
            <a:r>
              <a:rPr lang="en-US" sz="1200" dirty="0" err="1"/>
              <a:t>Ambiente</a:t>
            </a:r>
            <a:r>
              <a:rPr lang="en-US" sz="1200" dirty="0"/>
              <a:t> e </a:t>
            </a:r>
            <a:r>
              <a:rPr lang="en-US" sz="1200" dirty="0" err="1"/>
              <a:t>Ordenamento</a:t>
            </a:r>
            <a:r>
              <a:rPr lang="en-US" sz="1200" dirty="0"/>
              <a:t> do </a:t>
            </a:r>
            <a:r>
              <a:rPr lang="en-US" sz="1200" dirty="0" err="1"/>
              <a:t>território</a:t>
            </a:r>
            <a:endParaRPr lang="en-US" sz="1200" dirty="0"/>
          </a:p>
          <a:p>
            <a:pPr algn="just"/>
            <a:r>
              <a:rPr lang="en-US" sz="1200" dirty="0"/>
              <a:t>(b) Instituto de Ciências da Terra (ICT)</a:t>
            </a:r>
          </a:p>
        </p:txBody>
      </p:sp>
    </p:spTree>
    <p:extLst>
      <p:ext uri="{BB962C8B-B14F-4D97-AF65-F5344CB8AC3E}">
        <p14:creationId xmlns:p14="http://schemas.microsoft.com/office/powerpoint/2010/main" val="521040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C4E5BA99-7255-4165-92B4-EB3D0CB494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pt-PT" dirty="0"/>
              <a:t>Implementação do </a:t>
            </a:r>
            <a:r>
              <a:rPr lang="pt-PT" i="1" dirty="0"/>
              <a:t>plugin</a:t>
            </a:r>
            <a:endParaRPr lang="pt-PT" dirty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8543D8AC-10CD-492C-9D36-0297A17EC7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56928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6E8ECC8-F263-436A-8AD2-87F9EBA67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67409"/>
          </a:xfrm>
        </p:spPr>
        <p:txBody>
          <a:bodyPr/>
          <a:lstStyle/>
          <a:p>
            <a:r>
              <a:rPr lang="pt-PT" dirty="0"/>
              <a:t>Procedimentos/objetivos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9AC3F541-F603-4773-A380-FCC5A1138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7009"/>
            <a:ext cx="8596668" cy="4464353"/>
          </a:xfrm>
        </p:spPr>
        <p:txBody>
          <a:bodyPr/>
          <a:lstStyle/>
          <a:p>
            <a:pPr algn="just"/>
            <a:r>
              <a:rPr lang="pt-PT" dirty="0"/>
              <a:t>Criação do código e dos ficheiros necessários ao funcionamento do </a:t>
            </a:r>
            <a:r>
              <a:rPr lang="pt-PT" i="1" dirty="0"/>
              <a:t>plugin, </a:t>
            </a:r>
            <a:r>
              <a:rPr lang="pt-PT" dirty="0"/>
              <a:t>através do </a:t>
            </a:r>
            <a:r>
              <a:rPr lang="pt-PT" i="1" dirty="0"/>
              <a:t>plugin </a:t>
            </a:r>
            <a:r>
              <a:rPr lang="pt-PT" i="1" dirty="0" err="1"/>
              <a:t>builder</a:t>
            </a:r>
            <a:r>
              <a:rPr lang="pt-PT" dirty="0"/>
              <a:t>.</a:t>
            </a:r>
          </a:p>
          <a:p>
            <a:pPr algn="just"/>
            <a:r>
              <a:rPr lang="pt-PT" dirty="0"/>
              <a:t>Automatização da metodologia manual definida previamente.</a:t>
            </a:r>
          </a:p>
          <a:p>
            <a:pPr algn="just"/>
            <a:r>
              <a:rPr lang="pt-PT" dirty="0"/>
              <a:t>Implementação de código para:</a:t>
            </a:r>
          </a:p>
          <a:p>
            <a:pPr lvl="1" algn="just"/>
            <a:r>
              <a:rPr lang="pt-PT" dirty="0"/>
              <a:t>Excluir objetos que não são copas de árvores.</a:t>
            </a:r>
          </a:p>
          <a:p>
            <a:pPr lvl="1" algn="just"/>
            <a:r>
              <a:rPr lang="pt-PT" dirty="0"/>
              <a:t>Obter os parâmetros e métricas, armazenando num ficheiro de texto.</a:t>
            </a:r>
          </a:p>
          <a:p>
            <a:pPr lvl="1" algn="just"/>
            <a:r>
              <a:rPr lang="pt-PT" dirty="0"/>
              <a:t>Calcular distância entre as copas de árvores mais próximas numa fiada.</a:t>
            </a:r>
          </a:p>
        </p:txBody>
      </p:sp>
    </p:spTree>
    <p:extLst>
      <p:ext uri="{BB962C8B-B14F-4D97-AF65-F5344CB8AC3E}">
        <p14:creationId xmlns:p14="http://schemas.microsoft.com/office/powerpoint/2010/main" val="4218697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DBA1C7-2A01-4D10-A6BB-A2461DEF8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34887"/>
          </a:xfrm>
        </p:spPr>
        <p:txBody>
          <a:bodyPr/>
          <a:lstStyle/>
          <a:p>
            <a:r>
              <a:rPr lang="pt-PT" dirty="0"/>
              <a:t>Interface gráfica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86AB4579-C136-42A5-9C89-73BCF7979B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066" y="1567996"/>
            <a:ext cx="4583778" cy="4662733"/>
          </a:xfrm>
        </p:spPr>
        <p:txBody>
          <a:bodyPr/>
          <a:lstStyle/>
          <a:p>
            <a:r>
              <a:rPr lang="pt-PT" dirty="0"/>
              <a:t>Criada no </a:t>
            </a:r>
            <a:r>
              <a:rPr lang="pt-PT" i="1" dirty="0" err="1"/>
              <a:t>qt</a:t>
            </a:r>
            <a:r>
              <a:rPr lang="pt-PT" i="1" dirty="0"/>
              <a:t> designer</a:t>
            </a:r>
            <a:r>
              <a:rPr lang="pt-PT" dirty="0"/>
              <a:t>.</a:t>
            </a:r>
          </a:p>
          <a:p>
            <a:pPr algn="just"/>
            <a:r>
              <a:rPr lang="pt-PT" dirty="0"/>
              <a:t>Na interface gráfica foram definidos:</a:t>
            </a:r>
          </a:p>
          <a:p>
            <a:pPr lvl="1" algn="just"/>
            <a:r>
              <a:rPr lang="pt-PT" dirty="0"/>
              <a:t>4 etiquetas</a:t>
            </a:r>
          </a:p>
          <a:p>
            <a:pPr lvl="1" algn="just"/>
            <a:r>
              <a:rPr lang="pt-PT" dirty="0"/>
              <a:t>4 caixas de texto</a:t>
            </a:r>
          </a:p>
          <a:p>
            <a:pPr lvl="1" algn="just"/>
            <a:r>
              <a:rPr lang="pt-PT" dirty="0"/>
              <a:t>4 botões</a:t>
            </a:r>
          </a:p>
          <a:p>
            <a:pPr algn="just"/>
            <a:r>
              <a:rPr lang="pt-PT" dirty="0"/>
              <a:t>Dois </a:t>
            </a:r>
            <a:r>
              <a:rPr lang="pt-PT" i="1" dirty="0"/>
              <a:t>inputs</a:t>
            </a:r>
            <a:r>
              <a:rPr lang="pt-PT" dirty="0"/>
              <a:t>:</a:t>
            </a:r>
          </a:p>
          <a:p>
            <a:pPr lvl="1" algn="just"/>
            <a:r>
              <a:rPr lang="pt-PT" dirty="0"/>
              <a:t>Imagem multiespectral</a:t>
            </a:r>
          </a:p>
          <a:p>
            <a:pPr lvl="1" algn="just"/>
            <a:r>
              <a:rPr lang="pt-PT" dirty="0"/>
              <a:t>Imagem NDVI</a:t>
            </a:r>
          </a:p>
          <a:p>
            <a:pPr algn="just"/>
            <a:r>
              <a:rPr lang="pt-PT" dirty="0"/>
              <a:t>Dois </a:t>
            </a:r>
            <a:r>
              <a:rPr lang="pt-PT" i="1" dirty="0"/>
              <a:t>outputs</a:t>
            </a:r>
            <a:r>
              <a:rPr lang="pt-PT" dirty="0"/>
              <a:t>:</a:t>
            </a:r>
          </a:p>
          <a:p>
            <a:pPr lvl="1" algn="just"/>
            <a:r>
              <a:rPr lang="pt-PT" i="1" dirty="0" err="1"/>
              <a:t>Shapefile</a:t>
            </a:r>
            <a:r>
              <a:rPr lang="pt-PT" dirty="0"/>
              <a:t> com as copas de árvores.</a:t>
            </a:r>
          </a:p>
          <a:p>
            <a:pPr lvl="1" algn="just"/>
            <a:r>
              <a:rPr lang="pt-PT" dirty="0"/>
              <a:t>Ficheiros de texto com parâmetros e métricas</a:t>
            </a:r>
          </a:p>
        </p:txBody>
      </p:sp>
      <p:pic>
        <p:nvPicPr>
          <p:cNvPr id="6" name="Marcador de Posição de Conteúdo 5">
            <a:extLst>
              <a:ext uri="{FF2B5EF4-FFF2-40B4-BE49-F238E27FC236}">
                <a16:creationId xmlns:a16="http://schemas.microsoft.com/office/drawing/2014/main" id="{C50C9FC4-1BB7-4017-A002-4A22DA1CB1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02741" y="1567995"/>
            <a:ext cx="4291832" cy="4662733"/>
          </a:xfrm>
        </p:spPr>
      </p:pic>
    </p:spTree>
    <p:extLst>
      <p:ext uri="{BB962C8B-B14F-4D97-AF65-F5344CB8AC3E}">
        <p14:creationId xmlns:p14="http://schemas.microsoft.com/office/powerpoint/2010/main" val="1971786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142521-452F-4B75-AD3B-617BEC2A9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6922"/>
          </a:xfrm>
        </p:spPr>
        <p:txBody>
          <a:bodyPr>
            <a:normAutofit fontScale="90000"/>
          </a:bodyPr>
          <a:lstStyle/>
          <a:p>
            <a:r>
              <a:rPr lang="pt-PT" dirty="0"/>
              <a:t>Implementação da metodologia manual no </a:t>
            </a:r>
            <a:r>
              <a:rPr lang="pt-PT" i="1" dirty="0"/>
              <a:t>plugin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EA5C06A-F9E1-4897-B095-A1236C7E6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927274"/>
            <a:ext cx="8811223" cy="4321125"/>
          </a:xfrm>
        </p:spPr>
        <p:txBody>
          <a:bodyPr>
            <a:normAutofit/>
          </a:bodyPr>
          <a:lstStyle/>
          <a:p>
            <a:pPr algn="just"/>
            <a:r>
              <a:rPr lang="pt-PT" sz="1900" dirty="0"/>
              <a:t>Separação do </a:t>
            </a:r>
            <a:r>
              <a:rPr lang="pt-PT" sz="1900" dirty="0" err="1"/>
              <a:t>ortomosaico</a:t>
            </a:r>
            <a:r>
              <a:rPr lang="pt-PT" sz="1900" dirty="0"/>
              <a:t> em bandas.</a:t>
            </a:r>
          </a:p>
          <a:p>
            <a:pPr lvl="1" algn="just"/>
            <a:r>
              <a:rPr lang="pt-PT" dirty="0"/>
              <a:t>Algoritmo: </a:t>
            </a:r>
            <a:r>
              <a:rPr lang="pt-PT" i="1" dirty="0" err="1"/>
              <a:t>split</a:t>
            </a:r>
            <a:r>
              <a:rPr lang="pt-PT" i="1" dirty="0"/>
              <a:t> </a:t>
            </a:r>
            <a:r>
              <a:rPr lang="pt-PT" i="1" dirty="0" err="1"/>
              <a:t>image</a:t>
            </a:r>
            <a:r>
              <a:rPr lang="pt-PT" dirty="0"/>
              <a:t> da </a:t>
            </a:r>
            <a:r>
              <a:rPr lang="pt-PT" dirty="0" err="1"/>
              <a:t>orfeo</a:t>
            </a:r>
            <a:r>
              <a:rPr lang="pt-PT" dirty="0"/>
              <a:t> </a:t>
            </a:r>
            <a:r>
              <a:rPr lang="pt-PT" dirty="0" err="1"/>
              <a:t>toolbox</a:t>
            </a:r>
            <a:r>
              <a:rPr lang="pt-PT" dirty="0"/>
              <a:t>.</a:t>
            </a:r>
          </a:p>
          <a:p>
            <a:pPr lvl="1" algn="just"/>
            <a:r>
              <a:rPr lang="pt-PT" dirty="0"/>
              <a:t>Bandas armazenadas numa lista.</a:t>
            </a:r>
          </a:p>
          <a:p>
            <a:pPr algn="just"/>
            <a:r>
              <a:rPr lang="pt-PT" sz="1900" dirty="0"/>
              <a:t>Implementação da segmentação de imagem.</a:t>
            </a:r>
          </a:p>
          <a:p>
            <a:pPr lvl="1" algn="just"/>
            <a:r>
              <a:rPr lang="pt-PT" sz="1700" dirty="0"/>
              <a:t>Definida uma linha de código para um processamento inicial dos pontos semente.</a:t>
            </a:r>
          </a:p>
          <a:p>
            <a:pPr lvl="1" algn="just"/>
            <a:r>
              <a:rPr lang="pt-PT" sz="1700" dirty="0"/>
              <a:t>Definido um ciclo </a:t>
            </a:r>
            <a:r>
              <a:rPr lang="pt-PT" sz="1700" i="1" dirty="0"/>
              <a:t>for</a:t>
            </a:r>
            <a:r>
              <a:rPr lang="pt-PT" sz="1700" dirty="0"/>
              <a:t> para obter recursivamente a imagem segmentada.</a:t>
            </a:r>
          </a:p>
          <a:p>
            <a:pPr algn="just"/>
            <a:r>
              <a:rPr lang="pt-PT" sz="1900" dirty="0"/>
              <a:t>Também foram implementadas linhas de código para:</a:t>
            </a:r>
          </a:p>
          <a:p>
            <a:pPr lvl="1" algn="just"/>
            <a:r>
              <a:rPr lang="pt-PT" dirty="0"/>
              <a:t>Classificação não-supervisionada.</a:t>
            </a:r>
          </a:p>
          <a:p>
            <a:pPr lvl="1" algn="just"/>
            <a:r>
              <a:rPr lang="pt-PT" dirty="0"/>
              <a:t>Conversão da imagem classificada em imagem binária.</a:t>
            </a:r>
          </a:p>
          <a:p>
            <a:pPr lvl="1" algn="just"/>
            <a:r>
              <a:rPr lang="pt-PT" dirty="0"/>
              <a:t>Conversão da imagem binária em formato vetorial (</a:t>
            </a:r>
            <a:r>
              <a:rPr lang="pt-PT" i="1" dirty="0" err="1"/>
              <a:t>shapefile</a:t>
            </a:r>
            <a:r>
              <a:rPr lang="pt-PT" dirty="0"/>
              <a:t>).</a:t>
            </a:r>
          </a:p>
          <a:p>
            <a:pPr marL="457200" lvl="1" indent="0" algn="just">
              <a:buNone/>
            </a:pPr>
            <a:endParaRPr lang="pt-PT" dirty="0"/>
          </a:p>
          <a:p>
            <a:pPr lvl="1" algn="just"/>
            <a:endParaRPr lang="pt-PT" sz="1700" dirty="0"/>
          </a:p>
          <a:p>
            <a:pPr algn="just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4637614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5B035A-87FF-4405-8FE5-A49273761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81575"/>
          </a:xfrm>
        </p:spPr>
        <p:txBody>
          <a:bodyPr/>
          <a:lstStyle/>
          <a:p>
            <a:r>
              <a:rPr lang="pt-PT" dirty="0"/>
              <a:t>Exclusão de objetos indesejados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1D68DB7-DEFF-4B7D-89FE-6467541C8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86597"/>
            <a:ext cx="8596668" cy="4254765"/>
          </a:xfrm>
        </p:spPr>
        <p:txBody>
          <a:bodyPr/>
          <a:lstStyle/>
          <a:p>
            <a:pPr algn="just"/>
            <a:r>
              <a:rPr lang="pt-PT" dirty="0"/>
              <a:t>Na </a:t>
            </a:r>
            <a:r>
              <a:rPr lang="pt-PT" i="1" dirty="0" err="1"/>
              <a:t>shapefile</a:t>
            </a:r>
            <a:r>
              <a:rPr lang="pt-PT" dirty="0"/>
              <a:t> obtida foram eliminados os polígonos que não representam copas de árvores, através dos seguintes critérios:</a:t>
            </a:r>
          </a:p>
          <a:p>
            <a:pPr lvl="1" algn="just"/>
            <a:r>
              <a:rPr lang="pt-PT" dirty="0"/>
              <a:t>Objetos com área demasiado pequena </a:t>
            </a:r>
            <a:r>
              <a:rPr lang="pt-PT"/>
              <a:t>ou demasiado grande </a:t>
            </a:r>
            <a:r>
              <a:rPr lang="pt-PT" dirty="0"/>
              <a:t>para serem copas de árvores.</a:t>
            </a:r>
          </a:p>
          <a:p>
            <a:pPr lvl="1" algn="just"/>
            <a:r>
              <a:rPr lang="pt-PT" dirty="0"/>
              <a:t>Objetos que não sejam da classe 1 (copas de árvores).</a:t>
            </a:r>
          </a:p>
          <a:p>
            <a:pPr lvl="1" algn="just"/>
            <a:r>
              <a:rPr lang="pt-PT" dirty="0"/>
              <a:t>Rácio entre o comprimento e largura da </a:t>
            </a:r>
            <a:r>
              <a:rPr lang="pt-PT" i="1" dirty="0" err="1"/>
              <a:t>bounding</a:t>
            </a:r>
            <a:r>
              <a:rPr lang="pt-PT" i="1" dirty="0"/>
              <a:t> box</a:t>
            </a:r>
            <a:r>
              <a:rPr lang="pt-PT" dirty="0"/>
              <a:t> dos polígonos.</a:t>
            </a:r>
          </a:p>
        </p:txBody>
      </p:sp>
    </p:spTree>
    <p:extLst>
      <p:ext uri="{BB962C8B-B14F-4D97-AF65-F5344CB8AC3E}">
        <p14:creationId xmlns:p14="http://schemas.microsoft.com/office/powerpoint/2010/main" val="1244264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63418901-C122-400E-8398-7AEF751A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20417"/>
          </a:xfrm>
        </p:spPr>
        <p:txBody>
          <a:bodyPr/>
          <a:lstStyle/>
          <a:p>
            <a:r>
              <a:rPr lang="pt-PT" dirty="0"/>
              <a:t>Extração de parâmetros e métricas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8BC8BDA6-BFB4-4CEA-8947-856194516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30017"/>
            <a:ext cx="8596668" cy="4411345"/>
          </a:xfrm>
        </p:spPr>
        <p:txBody>
          <a:bodyPr/>
          <a:lstStyle/>
          <a:p>
            <a:pPr algn="just"/>
            <a:r>
              <a:rPr lang="pt-PT" dirty="0"/>
              <a:t>Foram extraídos os seguintes parâmetros e métricas:</a:t>
            </a:r>
          </a:p>
          <a:p>
            <a:pPr lvl="1" algn="just"/>
            <a:r>
              <a:rPr lang="pt-PT" dirty="0"/>
              <a:t>Identificação (id)</a:t>
            </a:r>
          </a:p>
          <a:p>
            <a:pPr lvl="1" algn="just"/>
            <a:r>
              <a:rPr lang="pt-PT" dirty="0"/>
              <a:t>Área </a:t>
            </a:r>
          </a:p>
          <a:p>
            <a:pPr lvl="1" algn="just"/>
            <a:r>
              <a:rPr lang="pt-PT" dirty="0"/>
              <a:t>Perímetro</a:t>
            </a:r>
          </a:p>
          <a:p>
            <a:pPr lvl="1" algn="just"/>
            <a:r>
              <a:rPr lang="pt-PT" dirty="0"/>
              <a:t>Centro da árvore (centroide)</a:t>
            </a:r>
          </a:p>
          <a:p>
            <a:pPr lvl="1" algn="just"/>
            <a:r>
              <a:rPr lang="pt-PT" dirty="0"/>
              <a:t>Número total de árvores</a:t>
            </a:r>
          </a:p>
          <a:p>
            <a:pPr lvl="1" algn="just"/>
            <a:r>
              <a:rPr lang="pt-PT" dirty="0"/>
              <a:t>Área total das árvores</a:t>
            </a:r>
          </a:p>
          <a:p>
            <a:pPr algn="just"/>
            <a:r>
              <a:rPr lang="pt-PT" dirty="0"/>
              <a:t>Os valores obtidos foram inseridos no ficheiro de texto (informação métrica) que resulta como </a:t>
            </a:r>
            <a:r>
              <a:rPr lang="pt-PT" i="1" dirty="0"/>
              <a:t>output</a:t>
            </a:r>
            <a:r>
              <a:rPr lang="pt-PT" dirty="0"/>
              <a:t>.</a:t>
            </a:r>
          </a:p>
          <a:p>
            <a:pPr algn="just"/>
            <a:r>
              <a:rPr lang="pt-PT" dirty="0"/>
              <a:t>O valor do </a:t>
            </a:r>
            <a:r>
              <a:rPr lang="pt-PT" i="1" dirty="0"/>
              <a:t>id</a:t>
            </a:r>
            <a:r>
              <a:rPr lang="pt-PT" dirty="0"/>
              <a:t> foi inserido na tabela de atributos da </a:t>
            </a:r>
            <a:r>
              <a:rPr lang="pt-PT" i="1" dirty="0" err="1"/>
              <a:t>shapefile</a:t>
            </a:r>
            <a:r>
              <a:rPr lang="pt-P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21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47E190-2389-43E3-BE7E-C6ACF06E0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27652"/>
          </a:xfrm>
        </p:spPr>
        <p:txBody>
          <a:bodyPr/>
          <a:lstStyle/>
          <a:p>
            <a:r>
              <a:rPr lang="pt-PT" dirty="0"/>
              <a:t>Cálculo das distâncias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4BE4D40-93DA-464E-83C2-DF95C942C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37252"/>
            <a:ext cx="9063014" cy="5155095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Calculo da distância entre as árvores mais próximas numa fiada:</a:t>
            </a:r>
          </a:p>
          <a:p>
            <a:pPr lvl="1" algn="just"/>
            <a:r>
              <a:rPr lang="pt-PT" dirty="0"/>
              <a:t>Definido rumo das fiadas.</a:t>
            </a:r>
          </a:p>
          <a:p>
            <a:pPr lvl="1" algn="just"/>
            <a:r>
              <a:rPr lang="pt-PT" dirty="0"/>
              <a:t>Consideradas as distâncias de uma árvore em relação ás árvores nas fiadas, através do rumo.</a:t>
            </a:r>
          </a:p>
          <a:p>
            <a:pPr lvl="1" algn="just"/>
            <a:r>
              <a:rPr lang="pt-PT" dirty="0"/>
              <a:t>Considerada a distância mínima.</a:t>
            </a:r>
          </a:p>
          <a:p>
            <a:pPr algn="just"/>
            <a:r>
              <a:rPr lang="pt-PT" dirty="0"/>
              <a:t>Rumo das fiadas:</a:t>
            </a:r>
          </a:p>
          <a:p>
            <a:pPr lvl="1" algn="just"/>
            <a:r>
              <a:rPr lang="pt-PT" dirty="0"/>
              <a:t>Considerada lista com os rumos de cada árvore em relação ás outras, maior que zero e com valor inteiro.</a:t>
            </a:r>
          </a:p>
          <a:p>
            <a:pPr lvl="1" algn="just"/>
            <a:r>
              <a:rPr lang="pt-PT" dirty="0"/>
              <a:t>O valor da moda é o valor do rumo para as fiadas.</a:t>
            </a:r>
          </a:p>
          <a:p>
            <a:pPr algn="just"/>
            <a:r>
              <a:rPr lang="pt-PT" dirty="0"/>
              <a:t>Distâncias armazenadas em dicionários de modo a obter os valores de indexação correspondente, ou seja, o valor de identificação (</a:t>
            </a:r>
            <a:r>
              <a:rPr lang="pt-PT" i="1" dirty="0"/>
              <a:t>id</a:t>
            </a:r>
            <a:r>
              <a:rPr lang="pt-PT" dirty="0"/>
              <a:t>) das árvores referidas (exemplo: 2-0).</a:t>
            </a:r>
          </a:p>
        </p:txBody>
      </p:sp>
    </p:spTree>
    <p:extLst>
      <p:ext uri="{BB962C8B-B14F-4D97-AF65-F5344CB8AC3E}">
        <p14:creationId xmlns:p14="http://schemas.microsoft.com/office/powerpoint/2010/main" val="2660557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FB82D8D-3478-4166-81A3-A523C684B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020417"/>
            <a:ext cx="8877483" cy="5020945"/>
          </a:xfrm>
        </p:spPr>
        <p:txBody>
          <a:bodyPr/>
          <a:lstStyle/>
          <a:p>
            <a:pPr algn="just"/>
            <a:r>
              <a:rPr lang="pt-PT" dirty="0"/>
              <a:t>Também foram inseridos os seguintes valores no ficheiro de texto resultante no </a:t>
            </a:r>
            <a:r>
              <a:rPr lang="pt-PT" i="1" dirty="0"/>
              <a:t>output</a:t>
            </a:r>
            <a:r>
              <a:rPr lang="pt-PT" dirty="0"/>
              <a:t>:</a:t>
            </a:r>
          </a:p>
          <a:p>
            <a:pPr lvl="1" algn="just"/>
            <a:r>
              <a:rPr lang="pt-PT" dirty="0"/>
              <a:t>Distância entre árvores e os valores de </a:t>
            </a:r>
            <a:r>
              <a:rPr lang="pt-PT" i="1" dirty="0"/>
              <a:t>id</a:t>
            </a:r>
            <a:r>
              <a:rPr lang="pt-PT" dirty="0"/>
              <a:t> correspondentes</a:t>
            </a:r>
          </a:p>
          <a:p>
            <a:pPr lvl="1" algn="just"/>
            <a:r>
              <a:rPr lang="pt-PT" dirty="0"/>
              <a:t>Distância média.</a:t>
            </a:r>
          </a:p>
          <a:p>
            <a:pPr lvl="1" algn="just"/>
            <a:r>
              <a:rPr lang="pt-PT" dirty="0"/>
              <a:t>Número de árvores em falta.</a:t>
            </a:r>
          </a:p>
          <a:p>
            <a:pPr marL="0" indent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33482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BD59F4-3530-4AA4-9302-D11B3C098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4643"/>
          </a:xfrm>
        </p:spPr>
        <p:txBody>
          <a:bodyPr>
            <a:normAutofit/>
          </a:bodyPr>
          <a:lstStyle/>
          <a:p>
            <a:r>
              <a:rPr lang="pt-PT" dirty="0"/>
              <a:t>Resultados obtidos</a:t>
            </a:r>
          </a:p>
        </p:txBody>
      </p:sp>
      <p:pic>
        <p:nvPicPr>
          <p:cNvPr id="9" name="Marcador de Posição de Conteúdo 8">
            <a:extLst>
              <a:ext uri="{FF2B5EF4-FFF2-40B4-BE49-F238E27FC236}">
                <a16:creationId xmlns:a16="http://schemas.microsoft.com/office/drawing/2014/main" id="{B5474694-B1A1-42DC-9474-12F2C4A475F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21654" t="11995" r="11853" b="3451"/>
          <a:stretch/>
        </p:blipFill>
        <p:spPr>
          <a:xfrm>
            <a:off x="463825" y="2003658"/>
            <a:ext cx="4717775" cy="4242340"/>
          </a:xfrm>
        </p:spPr>
      </p:pic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5F958264-4B2B-441F-A821-FCF7440476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21163" t="9640" r="17388"/>
          <a:stretch/>
        </p:blipFill>
        <p:spPr>
          <a:xfrm>
            <a:off x="5181600" y="1789044"/>
            <a:ext cx="4492488" cy="4671568"/>
          </a:xfrm>
        </p:spPr>
      </p:pic>
    </p:spTree>
    <p:extLst>
      <p:ext uri="{BB962C8B-B14F-4D97-AF65-F5344CB8AC3E}">
        <p14:creationId xmlns:p14="http://schemas.microsoft.com/office/powerpoint/2010/main" val="28477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4B0330BC-A658-4DBC-84D0-7F731E72B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01148"/>
          </a:xfrm>
        </p:spPr>
        <p:txBody>
          <a:bodyPr/>
          <a:lstStyle/>
          <a:p>
            <a:r>
              <a:rPr lang="pt-PT" dirty="0"/>
              <a:t>Limitações nos resultados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572277CF-BDD7-44D9-A067-4BC03A9D3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10749"/>
            <a:ext cx="8596668" cy="4530614"/>
          </a:xfrm>
        </p:spPr>
        <p:txBody>
          <a:bodyPr/>
          <a:lstStyle/>
          <a:p>
            <a:r>
              <a:rPr lang="pt-PT" dirty="0"/>
              <a:t>Algumas das árvores não foram separadas.</a:t>
            </a:r>
          </a:p>
          <a:p>
            <a:endParaRPr lang="pt-PT" dirty="0"/>
          </a:p>
          <a:p>
            <a:endParaRPr lang="pt-PT" dirty="0"/>
          </a:p>
          <a:p>
            <a:endParaRPr lang="pt-PT" dirty="0"/>
          </a:p>
          <a:p>
            <a:pPr marL="0" indent="0">
              <a:buNone/>
            </a:pPr>
            <a:endParaRPr lang="pt-PT" dirty="0"/>
          </a:p>
          <a:p>
            <a:endParaRPr lang="pt-PT" dirty="0"/>
          </a:p>
          <a:p>
            <a:r>
              <a:rPr lang="pt-PT" dirty="0"/>
              <a:t>Identificação de vegetação indesejada.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FCFE0C6-C8EB-4886-8516-ABDF67D5EA95}"/>
              </a:ext>
            </a:extLst>
          </p:cNvPr>
          <p:cNvPicPr/>
          <p:nvPr/>
        </p:nvPicPr>
        <p:blipFill rotWithShape="1">
          <a:blip r:embed="rId2"/>
          <a:srcRect l="29070" t="29026" r="16934" b="14185"/>
          <a:stretch/>
        </p:blipFill>
        <p:spPr bwMode="auto">
          <a:xfrm>
            <a:off x="976271" y="2008795"/>
            <a:ext cx="2627009" cy="14202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3AA4802-0193-4DA8-998A-0738950FCE1C}"/>
              </a:ext>
            </a:extLst>
          </p:cNvPr>
          <p:cNvPicPr/>
          <p:nvPr/>
        </p:nvPicPr>
        <p:blipFill rotWithShape="1">
          <a:blip r:embed="rId3"/>
          <a:srcRect l="30267" t="31525" r="20402" b="13435"/>
          <a:stretch/>
        </p:blipFill>
        <p:spPr bwMode="auto">
          <a:xfrm>
            <a:off x="4048672" y="2008795"/>
            <a:ext cx="2499001" cy="14811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A879FFD-8D0F-4CB1-AC8A-7402F76155FD}"/>
              </a:ext>
            </a:extLst>
          </p:cNvPr>
          <p:cNvPicPr/>
          <p:nvPr/>
        </p:nvPicPr>
        <p:blipFill rotWithShape="1">
          <a:blip r:embed="rId4"/>
          <a:srcRect l="28139" t="19766" r="17728" b="10157"/>
          <a:stretch/>
        </p:blipFill>
        <p:spPr bwMode="auto">
          <a:xfrm>
            <a:off x="976270" y="4365259"/>
            <a:ext cx="2627009" cy="16712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E3083D1-8CE6-4723-956B-F6C0A9C302A0}"/>
              </a:ext>
            </a:extLst>
          </p:cNvPr>
          <p:cNvPicPr/>
          <p:nvPr/>
        </p:nvPicPr>
        <p:blipFill rotWithShape="1">
          <a:blip r:embed="rId5"/>
          <a:srcRect l="18135" t="20518" r="15867" b="4928"/>
          <a:stretch/>
        </p:blipFill>
        <p:spPr bwMode="auto">
          <a:xfrm>
            <a:off x="4048672" y="4365259"/>
            <a:ext cx="3026888" cy="16712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73125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0DCC2D-E4A0-4DF8-9338-C300F5C2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878"/>
          </a:xfrm>
        </p:spPr>
        <p:txBody>
          <a:bodyPr/>
          <a:lstStyle/>
          <a:p>
            <a:r>
              <a:rPr lang="pt-PT" dirty="0"/>
              <a:t>Enquadramento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1F97D80-7BCF-46A8-82DF-42B811C7F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91479"/>
            <a:ext cx="8596668" cy="4649884"/>
          </a:xfrm>
        </p:spPr>
        <p:txBody>
          <a:bodyPr/>
          <a:lstStyle/>
          <a:p>
            <a:pPr algn="just"/>
            <a:r>
              <a:rPr lang="pt-PT" dirty="0"/>
              <a:t>VANT(Veículo aéreo não tripulado) permitem recolher informação geográfica em zonas pouco extensas e inserir essa informação num SIG.</a:t>
            </a:r>
          </a:p>
          <a:p>
            <a:pPr algn="just"/>
            <a:r>
              <a:rPr lang="pt-PT" dirty="0"/>
              <a:t>É possível acoplar sensores aos VANT que permitem obter imagens de diferentes bandas (ex. infravermelho-próximo).</a:t>
            </a:r>
          </a:p>
          <a:p>
            <a:pPr algn="just"/>
            <a:r>
              <a:rPr lang="pt-PT" dirty="0"/>
              <a:t>VANT permitem inspecionar culturas. </a:t>
            </a:r>
          </a:p>
          <a:p>
            <a:pPr algn="just"/>
            <a:r>
              <a:rPr lang="pt-PT" dirty="0"/>
              <a:t>QGIS é um </a:t>
            </a:r>
            <a:r>
              <a:rPr lang="pt-PT" i="1" dirty="0"/>
              <a:t>software</a:t>
            </a:r>
            <a:r>
              <a:rPr lang="pt-PT" dirty="0"/>
              <a:t> SIG(sistemas de informação geográfica) </a:t>
            </a:r>
            <a:r>
              <a:rPr lang="pt-PT" i="1" dirty="0"/>
              <a:t>open </a:t>
            </a:r>
            <a:r>
              <a:rPr lang="pt-PT" i="1" dirty="0" err="1"/>
              <a:t>source</a:t>
            </a:r>
            <a:r>
              <a:rPr lang="pt-PT" i="1" dirty="0"/>
              <a:t>, </a:t>
            </a:r>
            <a:r>
              <a:rPr lang="pt-PT" dirty="0"/>
              <a:t>que possui algoritmos que permitem analisar e manipular ficheiros vetoriais e </a:t>
            </a:r>
            <a:r>
              <a:rPr lang="pt-PT" i="1" dirty="0" err="1"/>
              <a:t>raster</a:t>
            </a:r>
            <a:r>
              <a:rPr lang="pt-PT" dirty="0"/>
              <a:t>.</a:t>
            </a:r>
          </a:p>
          <a:p>
            <a:pPr algn="just"/>
            <a:r>
              <a:rPr lang="pt-PT" dirty="0"/>
              <a:t>O QGIS permite criar </a:t>
            </a:r>
            <a:r>
              <a:rPr lang="pt-PT" i="1" dirty="0"/>
              <a:t>plugins</a:t>
            </a:r>
            <a:r>
              <a:rPr lang="pt-PT" dirty="0"/>
              <a:t>, que permitem automatizar procedimentos ou acrescentar novas funcionalidades.</a:t>
            </a:r>
          </a:p>
          <a:p>
            <a:pPr algn="just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810730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A7779D-E6CC-4F47-97C2-6AF5BEE9F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Métodos que podem melhorar a eficácia do </a:t>
            </a:r>
            <a:r>
              <a:rPr lang="pt-PT" i="1" dirty="0"/>
              <a:t>plugin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F9531EE-099B-4B00-8224-3FB02CD23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Sobreposição de bandas mais eficiente.</a:t>
            </a:r>
          </a:p>
          <a:p>
            <a:r>
              <a:rPr lang="pt-PT" dirty="0"/>
              <a:t>Utilização de imagens hiper-espetrais em vez de imagens multi-espetrais.</a:t>
            </a:r>
          </a:p>
          <a:p>
            <a:pPr lvl="1"/>
            <a:r>
              <a:rPr lang="pt-PT" dirty="0"/>
              <a:t>Permite uma maior diferenciação dos objetos na imagem.</a:t>
            </a:r>
          </a:p>
          <a:p>
            <a:r>
              <a:rPr lang="pt-PT" dirty="0"/>
              <a:t>Operações morfológicas:</a:t>
            </a:r>
          </a:p>
          <a:p>
            <a:pPr lvl="1"/>
            <a:r>
              <a:rPr lang="pt-PT" dirty="0"/>
              <a:t>Dilatação e erosão.</a:t>
            </a:r>
          </a:p>
          <a:p>
            <a:r>
              <a:rPr lang="pt-PT" dirty="0"/>
              <a:t>Classificação supervisionada.</a:t>
            </a:r>
          </a:p>
        </p:txBody>
      </p:sp>
    </p:spTree>
    <p:extLst>
      <p:ext uri="{BB962C8B-B14F-4D97-AF65-F5344CB8AC3E}">
        <p14:creationId xmlns:p14="http://schemas.microsoft.com/office/powerpoint/2010/main" val="2375135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1B8950-AB82-4501-9027-81C5FF1EB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80661"/>
          </a:xfrm>
        </p:spPr>
        <p:txBody>
          <a:bodyPr/>
          <a:lstStyle/>
          <a:p>
            <a:r>
              <a:rPr lang="pt-PT" dirty="0"/>
              <a:t>Conclusão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056D366-2B83-41C0-A3BA-3B4F8777F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90261"/>
            <a:ext cx="8596668" cy="4451101"/>
          </a:xfrm>
        </p:spPr>
        <p:txBody>
          <a:bodyPr/>
          <a:lstStyle/>
          <a:p>
            <a:pPr algn="just"/>
            <a:r>
              <a:rPr lang="pt-PT" dirty="0"/>
              <a:t>Deteção de copas de árvores não é uma tarefa simples.</a:t>
            </a:r>
          </a:p>
          <a:p>
            <a:pPr algn="just"/>
            <a:r>
              <a:rPr lang="pt-PT" dirty="0"/>
              <a:t>VANTs e </a:t>
            </a:r>
            <a:r>
              <a:rPr lang="pt-PT" i="1" dirty="0"/>
              <a:t>software </a:t>
            </a:r>
            <a:r>
              <a:rPr lang="pt-PT" dirty="0"/>
              <a:t>QGIS revelaram ser uma alternativa à analise de imagem e obtenção de parâmetros e métricas.</a:t>
            </a:r>
          </a:p>
          <a:p>
            <a:pPr algn="just"/>
            <a:r>
              <a:rPr lang="pt-PT" dirty="0"/>
              <a:t>Para zonas pouco extensas, as imagens </a:t>
            </a:r>
            <a:r>
              <a:rPr lang="pt-PT" dirty="0" err="1"/>
              <a:t>VANTs</a:t>
            </a:r>
            <a:r>
              <a:rPr lang="pt-PT" dirty="0"/>
              <a:t> são as mais adequadas.</a:t>
            </a:r>
          </a:p>
          <a:p>
            <a:pPr algn="just"/>
            <a:r>
              <a:rPr lang="pt-PT" dirty="0"/>
              <a:t>Para ser disponibilizado a um utilizador comum, a qualidade da informação obtida necessita de ser melhorada.</a:t>
            </a:r>
          </a:p>
        </p:txBody>
      </p:sp>
    </p:spTree>
    <p:extLst>
      <p:ext uri="{BB962C8B-B14F-4D97-AF65-F5344CB8AC3E}">
        <p14:creationId xmlns:p14="http://schemas.microsoft.com/office/powerpoint/2010/main" val="32504060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918" y="670104"/>
            <a:ext cx="9346464" cy="3109932"/>
          </a:xfrm>
        </p:spPr>
        <p:txBody>
          <a:bodyPr/>
          <a:lstStyle/>
          <a:p>
            <a:pPr algn="ctr"/>
            <a:r>
              <a:rPr lang="pt-PT" sz="5000" dirty="0"/>
              <a:t>Obrigado pela vossa atenção!</a:t>
            </a:r>
          </a:p>
        </p:txBody>
      </p:sp>
    </p:spTree>
    <p:extLst>
      <p:ext uri="{BB962C8B-B14F-4D97-AF65-F5344CB8AC3E}">
        <p14:creationId xmlns:p14="http://schemas.microsoft.com/office/powerpoint/2010/main" val="2271115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5A8D20-706F-4A0A-B565-517AB1D2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878"/>
          </a:xfrm>
        </p:spPr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E394F6F-9D22-400A-A7AE-7E694301E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91479"/>
            <a:ext cx="8596668" cy="4649884"/>
          </a:xfrm>
        </p:spPr>
        <p:txBody>
          <a:bodyPr/>
          <a:lstStyle/>
          <a:p>
            <a:pPr algn="just"/>
            <a:r>
              <a:rPr lang="pt-PT" dirty="0"/>
              <a:t>Implementação de uma metodologia manual:</a:t>
            </a:r>
          </a:p>
          <a:p>
            <a:pPr lvl="1" algn="just"/>
            <a:r>
              <a:rPr lang="pt-PT" dirty="0"/>
              <a:t>Utilizados algoritmos da </a:t>
            </a:r>
            <a:r>
              <a:rPr lang="pt-PT" i="1" dirty="0" err="1"/>
              <a:t>processing</a:t>
            </a:r>
            <a:r>
              <a:rPr lang="pt-PT" i="1" dirty="0"/>
              <a:t> </a:t>
            </a:r>
            <a:r>
              <a:rPr lang="pt-PT" i="1" dirty="0" err="1"/>
              <a:t>toolbox</a:t>
            </a:r>
            <a:r>
              <a:rPr lang="pt-PT" dirty="0"/>
              <a:t> do QGIS.</a:t>
            </a:r>
          </a:p>
          <a:p>
            <a:pPr algn="just"/>
            <a:r>
              <a:rPr lang="pt-PT" dirty="0"/>
              <a:t>Criar </a:t>
            </a:r>
            <a:r>
              <a:rPr lang="pt-PT" i="1" dirty="0"/>
              <a:t>plugin </a:t>
            </a:r>
            <a:r>
              <a:rPr lang="pt-PT" dirty="0"/>
              <a:t>que permita estimar parâmetros e métricas sobre as copas de árvores, automatizando a metodologia manual definida.</a:t>
            </a:r>
          </a:p>
          <a:p>
            <a:pPr marL="0" indent="0" algn="just">
              <a:buNone/>
            </a:pPr>
            <a:endParaRPr lang="pt-PT" dirty="0"/>
          </a:p>
          <a:p>
            <a:pPr algn="just"/>
            <a:endParaRPr lang="pt-PT" dirty="0"/>
          </a:p>
          <a:p>
            <a:pPr algn="just"/>
            <a:endParaRPr lang="pt-PT" dirty="0"/>
          </a:p>
          <a:p>
            <a:pPr marL="457200" lvl="1" indent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13233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E77B8E-265E-40C3-BE28-45B1F3E8C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8383"/>
          </a:xfrm>
        </p:spPr>
        <p:txBody>
          <a:bodyPr/>
          <a:lstStyle/>
          <a:p>
            <a:r>
              <a:rPr lang="pt-PT" dirty="0"/>
              <a:t>Dados utilizados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076EE768-E9AC-4EA8-BD25-0FA46EA025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5" y="1417984"/>
            <a:ext cx="4358492" cy="4623378"/>
          </a:xfrm>
        </p:spPr>
        <p:txBody>
          <a:bodyPr>
            <a:normAutofit lnSpcReduction="10000"/>
          </a:bodyPr>
          <a:lstStyle/>
          <a:p>
            <a:r>
              <a:rPr lang="pt-PT" dirty="0" err="1"/>
              <a:t>Ortomosaico</a:t>
            </a:r>
            <a:r>
              <a:rPr lang="pt-PT" dirty="0"/>
              <a:t> de uma cultura de Oliveiras e o NDVI correspondente.</a:t>
            </a:r>
          </a:p>
          <a:p>
            <a:r>
              <a:rPr lang="pt-PT" dirty="0"/>
              <a:t>Imagens fornecidas pela </a:t>
            </a:r>
            <a:r>
              <a:rPr lang="pt-PT" i="1" dirty="0"/>
              <a:t>Eye2map.</a:t>
            </a:r>
            <a:endParaRPr lang="pt-PT" dirty="0"/>
          </a:p>
          <a:p>
            <a:r>
              <a:rPr lang="pt-PT" dirty="0"/>
              <a:t>Cultura localizada em Mirandela.</a:t>
            </a:r>
          </a:p>
          <a:p>
            <a:r>
              <a:rPr lang="pt-PT" dirty="0" err="1"/>
              <a:t>Ortomosaico</a:t>
            </a:r>
            <a:r>
              <a:rPr lang="pt-PT" dirty="0"/>
              <a:t> datado de Agosto de 2016.</a:t>
            </a:r>
          </a:p>
          <a:p>
            <a:r>
              <a:rPr lang="pt-PT" dirty="0"/>
              <a:t>Imagens no formato “</a:t>
            </a:r>
            <a:r>
              <a:rPr lang="pt-PT" dirty="0" err="1"/>
              <a:t>tif</a:t>
            </a:r>
            <a:r>
              <a:rPr lang="pt-PT" dirty="0"/>
              <a:t>”</a:t>
            </a:r>
          </a:p>
          <a:p>
            <a:r>
              <a:rPr lang="pt-PT" dirty="0"/>
              <a:t>Contem 5 bandas:</a:t>
            </a:r>
          </a:p>
          <a:p>
            <a:pPr lvl="1"/>
            <a:r>
              <a:rPr lang="pt-PT" dirty="0"/>
              <a:t>Vermelho</a:t>
            </a:r>
          </a:p>
          <a:p>
            <a:pPr lvl="1"/>
            <a:r>
              <a:rPr lang="pt-PT" dirty="0"/>
              <a:t>Verde</a:t>
            </a:r>
          </a:p>
          <a:p>
            <a:pPr lvl="1"/>
            <a:r>
              <a:rPr lang="pt-PT" dirty="0"/>
              <a:t>Azul</a:t>
            </a:r>
          </a:p>
          <a:p>
            <a:pPr lvl="1"/>
            <a:r>
              <a:rPr lang="pt-PT" i="1" dirty="0" err="1"/>
              <a:t>Rededge</a:t>
            </a:r>
            <a:endParaRPr lang="pt-PT" i="1" dirty="0"/>
          </a:p>
          <a:p>
            <a:pPr lvl="1"/>
            <a:r>
              <a:rPr lang="pt-PT" dirty="0" err="1"/>
              <a:t>Infra-vermelho</a:t>
            </a:r>
            <a:r>
              <a:rPr lang="pt-PT" dirty="0"/>
              <a:t> próximo</a:t>
            </a:r>
          </a:p>
        </p:txBody>
      </p:sp>
      <p:pic>
        <p:nvPicPr>
          <p:cNvPr id="10" name="Marcador de Posição de Conteúdo 9">
            <a:extLst>
              <a:ext uri="{FF2B5EF4-FFF2-40B4-BE49-F238E27FC236}">
                <a16:creationId xmlns:a16="http://schemas.microsoft.com/office/drawing/2014/main" id="{BE568478-E24A-434B-B38C-DD9E984C850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30386" t="21191" r="29712" b="4531"/>
          <a:stretch/>
        </p:blipFill>
        <p:spPr>
          <a:xfrm>
            <a:off x="5274363" y="1417983"/>
            <a:ext cx="4664767" cy="45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518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EBBBF689-3152-4EEB-8BBB-133FE093F7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pt-PT" dirty="0"/>
              <a:t>Metodologia implementada</a:t>
            </a:r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305EB330-A586-415F-9895-DBACFF3F33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67830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Marcador de Posição de Conteúdo 3">
            <a:extLst>
              <a:ext uri="{FF2B5EF4-FFF2-40B4-BE49-F238E27FC236}">
                <a16:creationId xmlns:a16="http://schemas.microsoft.com/office/drawing/2014/main" id="{1400DF00-50DE-4D33-BCC4-63B118055B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9796636"/>
              </p:ext>
            </p:extLst>
          </p:nvPr>
        </p:nvGraphicFramePr>
        <p:xfrm>
          <a:off x="351692" y="393895"/>
          <a:ext cx="9172136" cy="5824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97845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08A7B4-EFD2-47E3-9472-42CB585A3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4966"/>
          </a:xfrm>
        </p:spPr>
        <p:txBody>
          <a:bodyPr>
            <a:normAutofit fontScale="90000"/>
          </a:bodyPr>
          <a:lstStyle/>
          <a:p>
            <a:r>
              <a:rPr lang="pt-PT" dirty="0"/>
              <a:t>Algoritmos da </a:t>
            </a:r>
            <a:r>
              <a:rPr lang="pt-PT" i="1" dirty="0" err="1"/>
              <a:t>processing</a:t>
            </a:r>
            <a:r>
              <a:rPr lang="pt-PT" i="1" dirty="0"/>
              <a:t> </a:t>
            </a:r>
            <a:r>
              <a:rPr lang="pt-PT" i="1" dirty="0" err="1"/>
              <a:t>toolbox</a:t>
            </a:r>
            <a:r>
              <a:rPr lang="pt-PT" i="1" dirty="0"/>
              <a:t> </a:t>
            </a:r>
            <a:r>
              <a:rPr lang="pt-PT" dirty="0"/>
              <a:t>utilizados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BCF8175-E257-4F97-980E-A67D170DD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74055"/>
            <a:ext cx="8596668" cy="4367308"/>
          </a:xfrm>
        </p:spPr>
        <p:txBody>
          <a:bodyPr/>
          <a:lstStyle/>
          <a:p>
            <a:pPr algn="just"/>
            <a:r>
              <a:rPr lang="pt-PT" dirty="0"/>
              <a:t>Segmentação de imagem: </a:t>
            </a:r>
            <a:r>
              <a:rPr lang="pt-PT" i="1" dirty="0" err="1"/>
              <a:t>i.segment</a:t>
            </a:r>
            <a:r>
              <a:rPr lang="pt-PT" dirty="0"/>
              <a:t> (GRASS GIS 7)</a:t>
            </a:r>
          </a:p>
          <a:p>
            <a:pPr algn="just"/>
            <a:r>
              <a:rPr lang="pt-PT" dirty="0"/>
              <a:t>Classificação de imagem:</a:t>
            </a:r>
            <a:r>
              <a:rPr lang="pt-PT" i="1" dirty="0"/>
              <a:t> </a:t>
            </a:r>
            <a:r>
              <a:rPr lang="pt-PT" i="1" dirty="0" err="1"/>
              <a:t>unsupervised</a:t>
            </a:r>
            <a:r>
              <a:rPr lang="pt-PT" i="1" dirty="0"/>
              <a:t> </a:t>
            </a:r>
            <a:r>
              <a:rPr lang="pt-PT" i="1" dirty="0" err="1"/>
              <a:t>kmeans</a:t>
            </a:r>
            <a:r>
              <a:rPr lang="pt-PT" i="1" dirty="0"/>
              <a:t> </a:t>
            </a:r>
            <a:r>
              <a:rPr lang="pt-PT" i="1" dirty="0" err="1"/>
              <a:t>image</a:t>
            </a:r>
            <a:r>
              <a:rPr lang="pt-PT" i="1" dirty="0"/>
              <a:t> </a:t>
            </a:r>
            <a:r>
              <a:rPr lang="pt-PT" i="1" dirty="0" err="1"/>
              <a:t>classification</a:t>
            </a:r>
            <a:r>
              <a:rPr lang="pt-PT" i="1" dirty="0"/>
              <a:t> </a:t>
            </a:r>
            <a:r>
              <a:rPr lang="pt-PT" dirty="0"/>
              <a:t>(</a:t>
            </a:r>
            <a:r>
              <a:rPr lang="pt-PT" dirty="0" err="1"/>
              <a:t>Orfeo</a:t>
            </a:r>
            <a:r>
              <a:rPr lang="pt-PT" dirty="0"/>
              <a:t> </a:t>
            </a:r>
            <a:r>
              <a:rPr lang="pt-PT" dirty="0" err="1"/>
              <a:t>Toolbox</a:t>
            </a:r>
            <a:r>
              <a:rPr lang="pt-PT" dirty="0"/>
              <a:t>)</a:t>
            </a:r>
          </a:p>
          <a:p>
            <a:pPr algn="just"/>
            <a:r>
              <a:rPr lang="pt-PT" dirty="0"/>
              <a:t>Conversão para imagem binária: </a:t>
            </a:r>
            <a:r>
              <a:rPr lang="pt-PT" i="1" dirty="0" err="1"/>
              <a:t>raster</a:t>
            </a:r>
            <a:r>
              <a:rPr lang="pt-PT" i="1" dirty="0"/>
              <a:t> </a:t>
            </a:r>
            <a:r>
              <a:rPr lang="pt-PT" i="1" dirty="0" err="1"/>
              <a:t>calculator</a:t>
            </a:r>
            <a:r>
              <a:rPr lang="pt-PT" dirty="0"/>
              <a:t> (GDAL)</a:t>
            </a:r>
          </a:p>
          <a:p>
            <a:pPr algn="just"/>
            <a:r>
              <a:rPr lang="pt-PT" dirty="0"/>
              <a:t>Vectorização: </a:t>
            </a:r>
            <a:r>
              <a:rPr lang="pt-PT" i="1" dirty="0" err="1"/>
              <a:t>polygonize</a:t>
            </a:r>
            <a:r>
              <a:rPr lang="pt-PT" dirty="0"/>
              <a:t> (GDAL)</a:t>
            </a:r>
          </a:p>
        </p:txBody>
      </p:sp>
    </p:spTree>
    <p:extLst>
      <p:ext uri="{BB962C8B-B14F-4D97-AF65-F5344CB8AC3E}">
        <p14:creationId xmlns:p14="http://schemas.microsoft.com/office/powerpoint/2010/main" val="2085888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ítulo 22">
            <a:extLst>
              <a:ext uri="{FF2B5EF4-FFF2-40B4-BE49-F238E27FC236}">
                <a16:creationId xmlns:a16="http://schemas.microsoft.com/office/drawing/2014/main" id="{87B4ED2E-AA57-4019-B482-33E80F13D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35742"/>
          </a:xfrm>
        </p:spPr>
        <p:txBody>
          <a:bodyPr/>
          <a:lstStyle/>
          <a:p>
            <a:r>
              <a:rPr lang="pt-PT" dirty="0"/>
              <a:t>Resultados obtidos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62C89416-FFCB-4E08-BCB6-0914D2753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9072" y="1823221"/>
            <a:ext cx="4185623" cy="700204"/>
          </a:xfrm>
        </p:spPr>
        <p:txBody>
          <a:bodyPr anchor="ctr"/>
          <a:lstStyle/>
          <a:p>
            <a:pPr algn="ctr"/>
            <a:r>
              <a:rPr lang="pt-PT" dirty="0"/>
              <a:t>Segmentação de imagem</a:t>
            </a:r>
          </a:p>
        </p:txBody>
      </p:sp>
      <p:pic>
        <p:nvPicPr>
          <p:cNvPr id="16" name="Marcador de Posição de Conteúdo 15">
            <a:extLst>
              <a:ext uri="{FF2B5EF4-FFF2-40B4-BE49-F238E27FC236}">
                <a16:creationId xmlns:a16="http://schemas.microsoft.com/office/drawing/2014/main" id="{03FC3411-6AF7-4CDD-8101-05517298C1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7398" t="11860" r="13899" b="3230"/>
          <a:stretch/>
        </p:blipFill>
        <p:spPr>
          <a:xfrm>
            <a:off x="624259" y="2684207"/>
            <a:ext cx="4315250" cy="3292149"/>
          </a:xfrm>
        </p:spPr>
      </p:pic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B0338384-7A61-4C19-91A2-87807AE0F7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354116" y="1867466"/>
            <a:ext cx="4185618" cy="700204"/>
          </a:xfrm>
        </p:spPr>
        <p:txBody>
          <a:bodyPr anchor="ctr"/>
          <a:lstStyle/>
          <a:p>
            <a:pPr algn="ctr"/>
            <a:r>
              <a:rPr lang="pt-PT" dirty="0"/>
              <a:t>Classificação não-supervisionada</a:t>
            </a:r>
          </a:p>
        </p:txBody>
      </p:sp>
      <p:pic>
        <p:nvPicPr>
          <p:cNvPr id="22" name="Marcador de Posição de Conteúdo 21">
            <a:extLst>
              <a:ext uri="{FF2B5EF4-FFF2-40B4-BE49-F238E27FC236}">
                <a16:creationId xmlns:a16="http://schemas.microsoft.com/office/drawing/2014/main" id="{FF646E45-8288-43CF-BB02-CCA43A108A6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4"/>
          <a:srcRect l="11134" t="17860" r="11918"/>
          <a:stretch/>
        </p:blipFill>
        <p:spPr>
          <a:xfrm>
            <a:off x="5393295" y="2875935"/>
            <a:ext cx="4107260" cy="3100421"/>
          </a:xfrm>
        </p:spPr>
      </p:pic>
    </p:spTree>
    <p:extLst>
      <p:ext uri="{BB962C8B-B14F-4D97-AF65-F5344CB8AC3E}">
        <p14:creationId xmlns:p14="http://schemas.microsoft.com/office/powerpoint/2010/main" val="1464592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62C89416-FFCB-4E08-BCB6-0914D2753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9024" y="1401097"/>
            <a:ext cx="4185623" cy="576262"/>
          </a:xfrm>
        </p:spPr>
        <p:txBody>
          <a:bodyPr anchor="ctr"/>
          <a:lstStyle/>
          <a:p>
            <a:pPr algn="ctr"/>
            <a:r>
              <a:rPr lang="pt-PT" dirty="0"/>
              <a:t>Imagem binária</a:t>
            </a:r>
          </a:p>
        </p:txBody>
      </p:sp>
      <p:pic>
        <p:nvPicPr>
          <p:cNvPr id="6" name="Marcador de Posição de Conteúdo 5">
            <a:extLst>
              <a:ext uri="{FF2B5EF4-FFF2-40B4-BE49-F238E27FC236}">
                <a16:creationId xmlns:a16="http://schemas.microsoft.com/office/drawing/2014/main" id="{6DC82754-9B23-40DB-B936-0DF7B577B8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1330" t="8823" r="11485" b="3959"/>
          <a:stretch/>
        </p:blipFill>
        <p:spPr>
          <a:xfrm>
            <a:off x="467150" y="2029323"/>
            <a:ext cx="4289372" cy="3427580"/>
          </a:xfrm>
        </p:spPr>
      </p:pic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B0338384-7A61-4C19-91A2-87807AE0F7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36735" y="1297858"/>
            <a:ext cx="4185618" cy="576262"/>
          </a:xfrm>
        </p:spPr>
        <p:txBody>
          <a:bodyPr anchor="ctr"/>
          <a:lstStyle/>
          <a:p>
            <a:pPr algn="ctr"/>
            <a:r>
              <a:rPr lang="pt-PT" dirty="0"/>
              <a:t>Vetorização</a:t>
            </a:r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9D7C082C-95A9-4FD1-A611-4D46A113F6C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/>
          <a:srcRect l="14098" t="17557" r="12622" b="-506"/>
          <a:stretch/>
        </p:blipFill>
        <p:spPr>
          <a:xfrm>
            <a:off x="5324106" y="2029323"/>
            <a:ext cx="4410876" cy="3530819"/>
          </a:xfrm>
        </p:spPr>
      </p:pic>
    </p:spTree>
    <p:extLst>
      <p:ext uri="{BB962C8B-B14F-4D97-AF65-F5344CB8AC3E}">
        <p14:creationId xmlns:p14="http://schemas.microsoft.com/office/powerpoint/2010/main" val="414091957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4559</TotalTime>
  <Words>973</Words>
  <Application>Microsoft Office PowerPoint</Application>
  <PresentationFormat>Ecrã Panorâmico</PresentationFormat>
  <Paragraphs>138</Paragraphs>
  <Slides>22</Slides>
  <Notes>4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22</vt:i4>
      </vt:variant>
    </vt:vector>
  </HeadingPairs>
  <TitlesOfParts>
    <vt:vector size="27" baseType="lpstr">
      <vt:lpstr>Arial</vt:lpstr>
      <vt:lpstr>Calibri</vt:lpstr>
      <vt:lpstr>Trebuchet MS</vt:lpstr>
      <vt:lpstr>Wingdings 3</vt:lpstr>
      <vt:lpstr>Facet</vt:lpstr>
      <vt:lpstr>Desenvolvimento de um plugin em ambiente open source (QGIS) para obter parâmetros e métricas de copas de árvores, através de imagens adquiridas por VANTs</vt:lpstr>
      <vt:lpstr>Enquadramento</vt:lpstr>
      <vt:lpstr>Objetivos</vt:lpstr>
      <vt:lpstr>Dados utilizados</vt:lpstr>
      <vt:lpstr>Metodologia implementada</vt:lpstr>
      <vt:lpstr>Apresentação do PowerPoint</vt:lpstr>
      <vt:lpstr>Algoritmos da processing toolbox utilizados</vt:lpstr>
      <vt:lpstr>Resultados obtidos</vt:lpstr>
      <vt:lpstr>Apresentação do PowerPoint</vt:lpstr>
      <vt:lpstr>Implementação do plugin</vt:lpstr>
      <vt:lpstr>Procedimentos/objetivos</vt:lpstr>
      <vt:lpstr>Interface gráfica</vt:lpstr>
      <vt:lpstr>Implementação da metodologia manual no plugin</vt:lpstr>
      <vt:lpstr>Exclusão de objetos indesejados</vt:lpstr>
      <vt:lpstr>Extração de parâmetros e métricas</vt:lpstr>
      <vt:lpstr>Cálculo das distâncias</vt:lpstr>
      <vt:lpstr>Apresentação do PowerPoint</vt:lpstr>
      <vt:lpstr>Resultados obtidos</vt:lpstr>
      <vt:lpstr>Limitações nos resultados</vt:lpstr>
      <vt:lpstr>Métodos que podem melhorar a eficácia do plugin</vt:lpstr>
      <vt:lpstr>Conclusão</vt:lpstr>
      <vt:lpstr>Obrigado pela vossa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</dc:creator>
  <cp:lastModifiedBy> </cp:lastModifiedBy>
  <cp:revision>193</cp:revision>
  <dcterms:created xsi:type="dcterms:W3CDTF">2014-09-12T02:18:09Z</dcterms:created>
  <dcterms:modified xsi:type="dcterms:W3CDTF">2017-11-22T11:58:06Z</dcterms:modified>
</cp:coreProperties>
</file>

<file path=docProps/thumbnail.jpeg>
</file>